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8" r:id="rId2"/>
    <p:sldId id="298" r:id="rId3"/>
    <p:sldId id="305" r:id="rId4"/>
    <p:sldId id="306" r:id="rId5"/>
    <p:sldId id="307" r:id="rId6"/>
    <p:sldId id="30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AC8EB7-20FE-4F54-96EE-8D29CAC12EAA}" type="datetimeFigureOut">
              <a:rPr lang="en-GB" smtClean="0"/>
              <a:t>22/03/2023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174D46-AD6A-44DC-8DDD-0360680F0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13171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900BDDCC-C716-61F3-D703-813C424A88F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CD76840-EF2C-2E9C-87BB-E21C493DAB74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67E3B4-FF75-46DA-23F8-BC0D24C09F71}"/>
              </a:ext>
            </a:extLst>
          </p:cNvPr>
          <p:cNvSpPr txBox="1"/>
          <p:nvPr/>
        </p:nvSpPr>
        <p:spPr>
          <a:xfrm>
            <a:off x="3850437" y="9428579"/>
            <a:ext cx="2945657" cy="49805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420A0E0-D355-4B90-B848-CA82604B2423}" type="slidenum">
              <a:t>1</a:t>
            </a:fld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400DECF9-DB6A-ABDF-3DBB-40D5751207D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E458982-90DA-D137-B140-023570C46003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endParaRPr lang="en-GB"/>
          </a:p>
          <a:p>
            <a:pPr lvl="0"/>
            <a:endParaRPr lang="en-GB"/>
          </a:p>
          <a:p>
            <a:pPr lvl="0"/>
            <a:endParaRPr lang="en-GB"/>
          </a:p>
          <a:p>
            <a:pPr lvl="0"/>
            <a:endParaRPr lang="en-GB"/>
          </a:p>
          <a:p>
            <a:pPr lvl="0"/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5198CCD-E5AD-FEE4-7E5A-B77CEFD8012D}"/>
              </a:ext>
            </a:extLst>
          </p:cNvPr>
          <p:cNvSpPr txBox="1"/>
          <p:nvPr/>
        </p:nvSpPr>
        <p:spPr>
          <a:xfrm>
            <a:off x="3850437" y="9428579"/>
            <a:ext cx="2945657" cy="49805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0F3D4CE0-A563-4400-8CCD-F0FF017D0B60}" type="slidenum">
              <a:t>2</a:t>
            </a:fld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6CDB2FF8-C576-C2AF-9617-FC5CFE8F445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6832C2C-7606-775F-94F4-E6926DD05EC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endParaRPr lang="en-GB"/>
          </a:p>
          <a:p>
            <a:pPr lvl="0"/>
            <a:endParaRPr lang="en-GB"/>
          </a:p>
          <a:p>
            <a:pPr lvl="0"/>
            <a:endParaRPr lang="en-GB"/>
          </a:p>
          <a:p>
            <a:pPr lvl="0"/>
            <a:endParaRPr lang="en-GB"/>
          </a:p>
          <a:p>
            <a:pPr lvl="0"/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6ED337-5CD6-AB20-7E04-6BD7912B936D}"/>
              </a:ext>
            </a:extLst>
          </p:cNvPr>
          <p:cNvSpPr txBox="1"/>
          <p:nvPr/>
        </p:nvSpPr>
        <p:spPr>
          <a:xfrm>
            <a:off x="3850437" y="9428579"/>
            <a:ext cx="2945657" cy="49805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A1E90196-A7FD-4B20-8365-53BD9C1B5121}" type="slidenum">
              <a:t>3</a:t>
            </a:fld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8FC6154-781D-DF90-58D6-F2C2C67254A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CE3E4DC-035E-35EC-C24E-A7171757A9F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endParaRPr lang="en-GB"/>
          </a:p>
          <a:p>
            <a:pPr lvl="0"/>
            <a:endParaRPr lang="en-GB"/>
          </a:p>
          <a:p>
            <a:pPr lvl="0"/>
            <a:endParaRPr lang="en-GB"/>
          </a:p>
          <a:p>
            <a:pPr lvl="0"/>
            <a:endParaRPr lang="en-GB"/>
          </a:p>
          <a:p>
            <a:pPr lvl="0"/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6C7EBE-2A65-6AF4-1350-041BE69C1158}"/>
              </a:ext>
            </a:extLst>
          </p:cNvPr>
          <p:cNvSpPr txBox="1"/>
          <p:nvPr/>
        </p:nvSpPr>
        <p:spPr>
          <a:xfrm>
            <a:off x="3850437" y="9428579"/>
            <a:ext cx="2945657" cy="49805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2581D1B-F7BE-4E76-A3A2-0B2C77A82249}" type="slidenum">
              <a:t>4</a:t>
            </a:fld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AD2D631-81E0-D5B0-79E6-17D79A76F4BB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79A0A91-A332-E681-7DFA-F97ABFFBC1FE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endParaRPr lang="en-GB"/>
          </a:p>
          <a:p>
            <a:pPr lvl="0"/>
            <a:endParaRPr lang="en-GB"/>
          </a:p>
          <a:p>
            <a:pPr lvl="0"/>
            <a:endParaRPr lang="en-GB"/>
          </a:p>
          <a:p>
            <a:pPr lvl="0"/>
            <a:endParaRPr lang="en-GB"/>
          </a:p>
          <a:p>
            <a:pPr lvl="0"/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4337C2-E280-77C5-2276-E81A60DF2D23}"/>
              </a:ext>
            </a:extLst>
          </p:cNvPr>
          <p:cNvSpPr txBox="1"/>
          <p:nvPr/>
        </p:nvSpPr>
        <p:spPr>
          <a:xfrm>
            <a:off x="3850437" y="9428579"/>
            <a:ext cx="2945657" cy="49805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64DB0958-AB9D-49DB-9212-34BDAEEC79BD}" type="slidenum">
              <a:t>5</a:t>
            </a:fld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30293AD-C17B-AA48-1E3E-838E1B787D8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FDA95E7-5AB7-0D9A-26F2-69B1031B9AF1}"/>
              </a:ext>
            </a:extLst>
          </p:cNvPr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lvl="0"/>
            <a:endParaRPr lang="en-GB"/>
          </a:p>
          <a:p>
            <a:pPr lvl="0"/>
            <a:endParaRPr lang="en-GB"/>
          </a:p>
          <a:p>
            <a:pPr lvl="0"/>
            <a:endParaRPr lang="en-GB"/>
          </a:p>
          <a:p>
            <a:pPr lvl="0"/>
            <a:endParaRPr lang="en-GB"/>
          </a:p>
          <a:p>
            <a:pPr lvl="0"/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B68763-E080-02F0-303E-25E613C54456}"/>
              </a:ext>
            </a:extLst>
          </p:cNvPr>
          <p:cNvSpPr txBox="1"/>
          <p:nvPr/>
        </p:nvSpPr>
        <p:spPr>
          <a:xfrm>
            <a:off x="3850437" y="9428579"/>
            <a:ext cx="2945657" cy="498055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b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6681F00C-69CA-4A5A-B7CC-94908BFFCB00}" type="slidenum">
              <a:t>6</a:t>
            </a:fld>
            <a:endParaRPr lang="en-GB" sz="1200" b="0" i="0" u="none" strike="noStrike" kern="1200" cap="none" spc="0" baseline="0">
              <a:solidFill>
                <a:srgbClr val="000000"/>
              </a:solidFill>
              <a:uFillTx/>
              <a:latin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4F24E5-894F-9935-1DB3-4AD0BC8605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EEABEA-BDB6-B992-1CFA-977DDAE1FB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7BF85C-2946-A87D-5ED8-1FE5CBE50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0292B-B6D5-41E0-A3BD-BE1087777D1F}" type="datetimeFigureOut">
              <a:rPr lang="en-GB" smtClean="0"/>
              <a:t>22/03/2023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CF50CE-78F3-9D1C-0AA2-7DD00361A8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9C3A03-5179-56B8-BF61-C9CFAF8D20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F6F3C-3404-4576-B475-012E3FB98D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9038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695BEE-70EE-784F-1622-AF5C9B12DD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2C24CB-3D15-F900-58D6-285CD172AF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BD974D-AFED-A813-B53B-36B43C24C0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0292B-B6D5-41E0-A3BD-BE1087777D1F}" type="datetimeFigureOut">
              <a:rPr lang="en-GB" smtClean="0"/>
              <a:t>22/03/2023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F84303-CA59-8052-767B-98DA82C05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CCAD8A-E721-5A57-B37D-B065363CF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F6F3C-3404-4576-B475-012E3FB98D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1659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0967A32-E2B5-1D7D-1F40-E04CA3B27C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F65A71-94BD-E01B-9297-40D06C8A89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249310-B586-D361-665A-AE45BC5D5B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0292B-B6D5-41E0-A3BD-BE1087777D1F}" type="datetimeFigureOut">
              <a:rPr lang="en-GB" smtClean="0"/>
              <a:t>22/03/2023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FC15F7-9174-C2AE-7E3C-662020643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8EB2D5-B619-8646-493A-31EA1F5D68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F6F3C-3404-4576-B475-012E3FB98D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5800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B3CD10-AEE0-96E9-FD34-BDF4B6BC0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DD70FA-1B72-837E-C523-14BE25FC7F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EA4C00-98FC-8984-661C-CC0B40902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0292B-B6D5-41E0-A3BD-BE1087777D1F}" type="datetimeFigureOut">
              <a:rPr lang="en-GB" smtClean="0"/>
              <a:t>22/03/2023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8C5769-B395-1B51-B3AD-9AB89C9B02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C7C236-C533-306C-060F-7ABF092C4A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F6F3C-3404-4576-B475-012E3FB98D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6793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A2F280-8BF8-5AE9-6FEC-718F513339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EEDDFA-5162-86CA-0CDE-76CE40625F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4A27EE-FA81-00EB-EF6C-0A55864462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0292B-B6D5-41E0-A3BD-BE1087777D1F}" type="datetimeFigureOut">
              <a:rPr lang="en-GB" smtClean="0"/>
              <a:t>22/03/2023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73F5BA-47EC-E3AE-10DB-A6EFD1AED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7E7483-7FE5-D9E7-0987-D96EC3449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F6F3C-3404-4576-B475-012E3FB98D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9897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8B196B-2875-EA55-B3F5-FB20E4893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7FFE26-F0F2-B6E1-35E2-7B6F299AB0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1A66C8-FD04-FEC3-68D4-5016835E22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F0E10F-2FBB-AF85-59C8-1C2643C112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0292B-B6D5-41E0-A3BD-BE1087777D1F}" type="datetimeFigureOut">
              <a:rPr lang="en-GB" smtClean="0"/>
              <a:t>22/03/2023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F25522-7859-0D4E-CD1E-5C406605B1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E3327C-9B83-C598-593F-3C9F23B237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F6F3C-3404-4576-B475-012E3FB98D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1112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474155-9ABA-A912-A0EB-87D1DFC979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8CBF0D-FC7A-21F3-53BA-B326EE88C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6F8F69-1972-5346-93A0-7606F12099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AD75B8E-EBA1-0F0B-EAEC-BFDA3C04340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E6DFE98-7CCB-E9EA-6F53-1E1B15F5E68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077E57-938D-6603-8079-6FE28B21DF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0292B-B6D5-41E0-A3BD-BE1087777D1F}" type="datetimeFigureOut">
              <a:rPr lang="en-GB" smtClean="0"/>
              <a:t>22/03/2023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0C25417-5915-A9C9-BABD-7EFE8E846B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E7732D1-4478-FF9A-0B4B-7A670BC91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F6F3C-3404-4576-B475-012E3FB98D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242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25086-16DE-7327-305A-37C1B02CCF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4D045D4-3A47-6F62-4EB7-8879D7F6C6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0292B-B6D5-41E0-A3BD-BE1087777D1F}" type="datetimeFigureOut">
              <a:rPr lang="en-GB" smtClean="0"/>
              <a:t>22/03/2023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6EE30F-8F75-6015-9C89-289B68959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2823764-A350-ECD4-FBED-53E540701A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F6F3C-3404-4576-B475-012E3FB98D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1228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05C2586-B524-3F2E-C777-6993670415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0292B-B6D5-41E0-A3BD-BE1087777D1F}" type="datetimeFigureOut">
              <a:rPr lang="en-GB" smtClean="0"/>
              <a:t>22/03/2023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46F689E-B609-7E5F-65C8-77C96A60C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61BD2A-F341-DDA7-7352-1D30682F5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F6F3C-3404-4576-B475-012E3FB98D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8919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57403E-F86A-BDF7-4DFC-146AC0CBFC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B07C6E-5991-6528-7B80-0A9100F1FD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58FC64A-A224-E135-1EF0-40AC95C67D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CF0DC5-791A-7679-4CD6-85BC8C7E36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0292B-B6D5-41E0-A3BD-BE1087777D1F}" type="datetimeFigureOut">
              <a:rPr lang="en-GB" smtClean="0"/>
              <a:t>22/03/2023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F936CF-967A-C3DD-2994-2816674741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459F1D-6DB3-1F40-7EA9-9A9926887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F6F3C-3404-4576-B475-012E3FB98D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1101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B7F9FF-13CF-89E2-F1B5-33707604A2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6F95437-8B62-0619-7E4F-27FFD6F878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324E747-D2CF-DFDD-185E-9F0D058704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34331E-4F99-46BD-5EC5-D69F4A3CC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0292B-B6D5-41E0-A3BD-BE1087777D1F}" type="datetimeFigureOut">
              <a:rPr lang="en-GB" smtClean="0"/>
              <a:t>22/03/2023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EAF631-0320-89BF-2ECB-27EB97E444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2A6D0F-DE00-9EC1-12ED-820D276FE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BF6F3C-3404-4576-B475-012E3FB98D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2812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675F302-CEAE-1C21-26CF-C8466EA25F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DA5A6C-12B3-0D0D-48E6-2D7387FEFA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E5494B-442F-1E99-0688-D4B55E1097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C0292B-B6D5-41E0-A3BD-BE1087777D1F}" type="datetimeFigureOut">
              <a:rPr lang="en-GB" smtClean="0"/>
              <a:t>22/03/2023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635963-B975-B9B8-0207-D98B66F703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6FAA66-B062-3F06-97A3-9FFD22D0F8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BF6F3C-3404-4576-B475-012E3FB98D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4183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CE01AD-8FCB-331A-2848-D9BD28BB429C}"/>
              </a:ext>
            </a:extLst>
          </p:cNvPr>
          <p:cNvSpPr txBox="1">
            <a:spLocks noGrp="1"/>
          </p:cNvSpPr>
          <p:nvPr>
            <p:ph type="ctrTitle"/>
          </p:nvPr>
        </p:nvSpPr>
        <p:spPr>
          <a:xfrm>
            <a:off x="1524003" y="2525481"/>
            <a:ext cx="9144000" cy="1828800"/>
          </a:xfrm>
        </p:spPr>
        <p:txBody>
          <a:bodyPr/>
          <a:lstStyle/>
          <a:p>
            <a:pPr lvl="0"/>
            <a:r>
              <a:rPr lang="en-GB" sz="4400">
                <a:latin typeface="Franklin Gothic Medium" pitchFamily="34"/>
              </a:rPr>
              <a:t>5G infrastructure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83E4486-FACE-5D59-31DE-4771B146BEA2}"/>
              </a:ext>
            </a:extLst>
          </p:cNvPr>
          <p:cNvSpPr txBox="1">
            <a:spLocks noGrp="1"/>
          </p:cNvSpPr>
          <p:nvPr>
            <p:ph type="subTitle" idx="1"/>
          </p:nvPr>
        </p:nvSpPr>
        <p:spPr>
          <a:xfrm>
            <a:off x="1524003" y="4511036"/>
            <a:ext cx="9144000" cy="1428210"/>
          </a:xfrm>
        </p:spPr>
        <p:txBody>
          <a:bodyPr/>
          <a:lstStyle/>
          <a:p>
            <a:pPr lvl="0"/>
            <a:r>
              <a:rPr lang="en-GB" sz="3200">
                <a:latin typeface="Franklin Gothic Medium" pitchFamily="34"/>
              </a:rPr>
              <a:t>30 March 2023</a:t>
            </a:r>
          </a:p>
        </p:txBody>
      </p:sp>
      <p:pic>
        <p:nvPicPr>
          <p:cNvPr id="4" name="Picture 5">
            <a:extLst>
              <a:ext uri="{FF2B5EF4-FFF2-40B4-BE49-F238E27FC236}">
                <a16:creationId xmlns:a16="http://schemas.microsoft.com/office/drawing/2014/main" id="{6CD098B1-020A-89F5-B779-473A7E39050C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4012" t="16212" r="1712" b="4225"/>
          <a:stretch>
            <a:fillRect/>
          </a:stretch>
        </p:blipFill>
        <p:spPr>
          <a:xfrm>
            <a:off x="0" y="0"/>
            <a:ext cx="12191996" cy="246311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5" name="Rectangle 5">
            <a:extLst>
              <a:ext uri="{FF2B5EF4-FFF2-40B4-BE49-F238E27FC236}">
                <a16:creationId xmlns:a16="http://schemas.microsoft.com/office/drawing/2014/main" id="{10199CED-A9C1-831C-765C-D1F1695A4241}"/>
              </a:ext>
            </a:extLst>
          </p:cNvPr>
          <p:cNvSpPr/>
          <p:nvPr/>
        </p:nvSpPr>
        <p:spPr>
          <a:xfrm>
            <a:off x="5573588" y="78153"/>
            <a:ext cx="6412678" cy="1425037"/>
          </a:xfrm>
          <a:prstGeom prst="rect">
            <a:avLst/>
          </a:prstGeom>
          <a:solidFill>
            <a:srgbClr val="FFFFFF"/>
          </a:solidFill>
          <a:ln w="12701" cap="flat">
            <a:solidFill>
              <a:srgbClr val="FFFFFF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72CBFC-08AD-9E39-1258-3C852363D2E5}"/>
              </a:ext>
            </a:extLst>
          </p:cNvPr>
          <p:cNvSpPr txBox="1"/>
          <p:nvPr/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10467CB2-29AF-45DC-8C38-0ABAF30AA6AD}" type="slidenum">
              <a:t>1</a:t>
            </a:fld>
            <a:endParaRPr lang="en-GB" sz="1200" b="0" i="0" u="none" strike="noStrike" kern="1200" cap="none" spc="0" baseline="0">
              <a:solidFill>
                <a:srgbClr val="898989"/>
              </a:solidFill>
              <a:uFillTx/>
              <a:latin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60D42E-6029-00B4-D5AE-4BAEB7D1A294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AC046B-5FA0-CB13-5BB5-A4D3B1BC82A6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3" y="2828239"/>
            <a:ext cx="10515600" cy="3348724"/>
          </a:xfrm>
        </p:spPr>
        <p:txBody>
          <a:bodyPr/>
          <a:lstStyle/>
          <a:p>
            <a:pPr lvl="0">
              <a:lnSpc>
                <a:spcPct val="70000"/>
              </a:lnSpc>
              <a:buClr>
                <a:srgbClr val="00B0F0"/>
              </a:buClr>
              <a:buFont typeface="Wingdings" pitchFamily="2"/>
              <a:buChar char="ü"/>
            </a:pPr>
            <a:r>
              <a:rPr lang="en-GB" sz="3200">
                <a:latin typeface="Arial" pitchFamily="34"/>
                <a:cs typeface="Arial" pitchFamily="34"/>
              </a:rPr>
              <a:t>5G is a generational shift up from 4G</a:t>
            </a:r>
          </a:p>
          <a:p>
            <a:pPr lvl="0">
              <a:lnSpc>
                <a:spcPct val="70000"/>
              </a:lnSpc>
              <a:buClr>
                <a:srgbClr val="00B0F0"/>
              </a:buClr>
              <a:buFont typeface="Wingdings" pitchFamily="2"/>
              <a:buChar char="ü"/>
            </a:pPr>
            <a:r>
              <a:rPr lang="en-GB" sz="3200">
                <a:latin typeface="Arial" pitchFamily="34"/>
                <a:cs typeface="Arial" pitchFamily="34"/>
              </a:rPr>
              <a:t>Beyond advanced voice and data services</a:t>
            </a:r>
          </a:p>
          <a:p>
            <a:pPr lvl="0">
              <a:lnSpc>
                <a:spcPct val="70000"/>
              </a:lnSpc>
              <a:buClr>
                <a:srgbClr val="00B0F0"/>
              </a:buClr>
              <a:buFont typeface="Wingdings" pitchFamily="2"/>
              <a:buChar char="ü"/>
            </a:pPr>
            <a:r>
              <a:rPr lang="en-GB" sz="3200">
                <a:latin typeface="Arial" pitchFamily="34"/>
                <a:cs typeface="Arial" pitchFamily="34"/>
              </a:rPr>
              <a:t>Key platform for ‘internet of things’</a:t>
            </a:r>
          </a:p>
          <a:p>
            <a:pPr lvl="0">
              <a:lnSpc>
                <a:spcPct val="70000"/>
              </a:lnSpc>
              <a:buClr>
                <a:srgbClr val="00B0F0"/>
              </a:buClr>
              <a:buFont typeface="Wingdings" pitchFamily="2"/>
              <a:buChar char="ü"/>
            </a:pPr>
            <a:r>
              <a:rPr lang="en-GB" sz="3200">
                <a:latin typeface="Arial" pitchFamily="34"/>
                <a:cs typeface="Arial" pitchFamily="34"/>
              </a:rPr>
              <a:t>Investment driven by evidenced business growth and need</a:t>
            </a:r>
          </a:p>
          <a:p>
            <a:pPr lvl="0">
              <a:lnSpc>
                <a:spcPct val="70000"/>
              </a:lnSpc>
              <a:buClr>
                <a:srgbClr val="00B0F0"/>
              </a:buClr>
              <a:buFont typeface="Wingdings" pitchFamily="2"/>
              <a:buChar char="ü"/>
            </a:pPr>
            <a:r>
              <a:rPr lang="en-GB" sz="3200">
                <a:latin typeface="Arial" pitchFamily="34"/>
                <a:cs typeface="Arial" pitchFamily="34"/>
              </a:rPr>
              <a:t>Patchy national rollout to date</a:t>
            </a:r>
          </a:p>
          <a:p>
            <a:pPr lvl="1">
              <a:lnSpc>
                <a:spcPct val="70000"/>
              </a:lnSpc>
            </a:pPr>
            <a:endParaRPr lang="en-GB" sz="2000"/>
          </a:p>
          <a:p>
            <a:pPr lvl="1">
              <a:lnSpc>
                <a:spcPct val="70000"/>
              </a:lnSpc>
            </a:pPr>
            <a:endParaRPr lang="en-GB" sz="2000"/>
          </a:p>
        </p:txBody>
      </p:sp>
      <p:pic>
        <p:nvPicPr>
          <p:cNvPr id="4" name="Picture 5">
            <a:extLst>
              <a:ext uri="{FF2B5EF4-FFF2-40B4-BE49-F238E27FC236}">
                <a16:creationId xmlns:a16="http://schemas.microsoft.com/office/drawing/2014/main" id="{4C588A0E-AD3D-2B70-1FC2-04BC724B4D49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4012" t="16212" r="1712" b="4225"/>
          <a:stretch>
            <a:fillRect/>
          </a:stretch>
        </p:blipFill>
        <p:spPr>
          <a:xfrm>
            <a:off x="0" y="0"/>
            <a:ext cx="12191996" cy="246311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9215CF72-1359-1C2E-02C8-84F996B81BDC}"/>
              </a:ext>
            </a:extLst>
          </p:cNvPr>
          <p:cNvSpPr/>
          <p:nvPr/>
        </p:nvSpPr>
        <p:spPr>
          <a:xfrm>
            <a:off x="5581406" y="132862"/>
            <a:ext cx="6412678" cy="1425037"/>
          </a:xfrm>
          <a:prstGeom prst="rect">
            <a:avLst/>
          </a:prstGeom>
          <a:solidFill>
            <a:srgbClr val="FFFFFF"/>
          </a:solidFill>
          <a:ln w="12701" cap="flat">
            <a:solidFill>
              <a:srgbClr val="FFFFFF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15699B5-1938-DB0C-978A-41C298120687}"/>
              </a:ext>
            </a:extLst>
          </p:cNvPr>
          <p:cNvSpPr txBox="1"/>
          <p:nvPr/>
        </p:nvSpPr>
        <p:spPr>
          <a:xfrm>
            <a:off x="7140732" y="327099"/>
            <a:ext cx="4853351" cy="70788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sng" strike="noStrike" kern="1200" cap="none" spc="0" baseline="0">
                <a:solidFill>
                  <a:srgbClr val="00B0F0"/>
                </a:solidFill>
                <a:uFillTx/>
                <a:latin typeface="Franklin Gothic Medium" pitchFamily="34"/>
                <a:cs typeface="Arial" pitchFamily="34"/>
              </a:rPr>
              <a:t>Background</a:t>
            </a:r>
            <a:endParaRPr lang="en-GB" sz="4000" b="0" i="0" u="sng" strike="noStrike" kern="1200" cap="none" spc="0" baseline="0">
              <a:solidFill>
                <a:srgbClr val="00B0F0"/>
              </a:solidFill>
              <a:uFillTx/>
              <a:latin typeface="Calibri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99D579-4EFC-60F7-8A3B-7B7249642674}"/>
              </a:ext>
            </a:extLst>
          </p:cNvPr>
          <p:cNvSpPr txBox="1"/>
          <p:nvPr/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2FB059C8-ED14-466B-B2D6-A0452B524F5E}" type="slidenum">
              <a:t>2</a:t>
            </a:fld>
            <a:endParaRPr lang="en-GB" sz="1200" b="0" i="0" u="none" strike="noStrike" kern="1200" cap="none" spc="0" baseline="0">
              <a:solidFill>
                <a:srgbClr val="898989"/>
              </a:solidFill>
              <a:uFillTx/>
              <a:latin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42E348-1C47-9E73-275F-26E8D6FEFADF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62B9AF-BAB7-D410-41BB-1E1B737A81B0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3" y="2828239"/>
            <a:ext cx="10515600" cy="3348724"/>
          </a:xfrm>
        </p:spPr>
        <p:txBody>
          <a:bodyPr/>
          <a:lstStyle/>
          <a:p>
            <a:pPr lvl="0">
              <a:lnSpc>
                <a:spcPct val="70000"/>
              </a:lnSpc>
              <a:buClr>
                <a:srgbClr val="00B0F0"/>
              </a:buClr>
              <a:buFont typeface="Wingdings" pitchFamily="2"/>
              <a:buChar char="ü"/>
            </a:pPr>
            <a:r>
              <a:rPr lang="en-GB" sz="3200">
                <a:latin typeface="Arial" pitchFamily="34"/>
                <a:cs typeface="Arial" pitchFamily="34"/>
              </a:rPr>
              <a:t>Suffolk at forefront in being ‘5G ready’</a:t>
            </a:r>
          </a:p>
          <a:p>
            <a:pPr lvl="0">
              <a:lnSpc>
                <a:spcPct val="70000"/>
              </a:lnSpc>
              <a:buClr>
                <a:srgbClr val="00B0F0"/>
              </a:buClr>
              <a:buFont typeface="Wingdings" pitchFamily="2"/>
              <a:buChar char="ü"/>
            </a:pPr>
            <a:r>
              <a:rPr lang="en-GB" sz="3200">
                <a:latin typeface="Arial" pitchFamily="34"/>
                <a:cs typeface="Arial" pitchFamily="34"/>
              </a:rPr>
              <a:t>Chance to gain national competitive advantage</a:t>
            </a:r>
          </a:p>
          <a:p>
            <a:pPr lvl="0">
              <a:lnSpc>
                <a:spcPct val="70000"/>
              </a:lnSpc>
              <a:buClr>
                <a:srgbClr val="00B0F0"/>
              </a:buClr>
              <a:buFont typeface="Wingdings" pitchFamily="2"/>
              <a:buChar char="ü"/>
            </a:pPr>
            <a:r>
              <a:rPr lang="en-GB" sz="3200">
                <a:latin typeface="Arial" pitchFamily="34"/>
                <a:cs typeface="Arial" pitchFamily="34"/>
              </a:rPr>
              <a:t>Focus on key growth corridors (eg A14, A12)</a:t>
            </a:r>
          </a:p>
          <a:p>
            <a:pPr lvl="0">
              <a:lnSpc>
                <a:spcPct val="70000"/>
              </a:lnSpc>
              <a:buClr>
                <a:srgbClr val="00B0F0"/>
              </a:buClr>
              <a:buFont typeface="Wingdings" pitchFamily="2"/>
              <a:buChar char="ü"/>
            </a:pPr>
            <a:r>
              <a:rPr lang="en-GB" sz="3200">
                <a:latin typeface="Arial" pitchFamily="34"/>
                <a:cs typeface="Arial" pitchFamily="34"/>
              </a:rPr>
              <a:t>Collaborate with Mobile UK (and operators) to engage </a:t>
            </a:r>
          </a:p>
          <a:p>
            <a:pPr lvl="0">
              <a:lnSpc>
                <a:spcPct val="70000"/>
              </a:lnSpc>
              <a:buClr>
                <a:srgbClr val="00B0F0"/>
              </a:buClr>
              <a:buFont typeface="Wingdings" pitchFamily="2"/>
              <a:buChar char="ü"/>
            </a:pPr>
            <a:r>
              <a:rPr lang="en-GB" sz="3200">
                <a:latin typeface="Arial" pitchFamily="34"/>
                <a:cs typeface="Arial" pitchFamily="34"/>
              </a:rPr>
              <a:t>Evidence-based campaign</a:t>
            </a:r>
            <a:endParaRPr lang="en-GB" sz="2000"/>
          </a:p>
          <a:p>
            <a:pPr lvl="1">
              <a:lnSpc>
                <a:spcPct val="70000"/>
              </a:lnSpc>
            </a:pPr>
            <a:endParaRPr lang="en-GB" sz="2000"/>
          </a:p>
        </p:txBody>
      </p:sp>
      <p:pic>
        <p:nvPicPr>
          <p:cNvPr id="4" name="Picture 5">
            <a:extLst>
              <a:ext uri="{FF2B5EF4-FFF2-40B4-BE49-F238E27FC236}">
                <a16:creationId xmlns:a16="http://schemas.microsoft.com/office/drawing/2014/main" id="{4B77EAEC-D707-93C2-72AA-3B35AFED4E5E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4012" t="16212" r="1712" b="4225"/>
          <a:stretch>
            <a:fillRect/>
          </a:stretch>
        </p:blipFill>
        <p:spPr>
          <a:xfrm>
            <a:off x="0" y="0"/>
            <a:ext cx="12191996" cy="246311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641B5C29-D488-0F5B-CE93-2EBD656654CA}"/>
              </a:ext>
            </a:extLst>
          </p:cNvPr>
          <p:cNvSpPr/>
          <p:nvPr/>
        </p:nvSpPr>
        <p:spPr>
          <a:xfrm>
            <a:off x="5581406" y="132862"/>
            <a:ext cx="6412678" cy="1425037"/>
          </a:xfrm>
          <a:prstGeom prst="rect">
            <a:avLst/>
          </a:prstGeom>
          <a:solidFill>
            <a:srgbClr val="FFFFFF"/>
          </a:solidFill>
          <a:ln w="12701" cap="flat">
            <a:solidFill>
              <a:srgbClr val="FFFFFF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9FDE322-5FE4-66BE-9423-DC9C7ACAF6E2}"/>
              </a:ext>
            </a:extLst>
          </p:cNvPr>
          <p:cNvSpPr txBox="1"/>
          <p:nvPr/>
        </p:nvSpPr>
        <p:spPr>
          <a:xfrm>
            <a:off x="7140732" y="327099"/>
            <a:ext cx="4853351" cy="70788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sng" strike="noStrike" kern="1200" cap="none" spc="0" baseline="0">
                <a:solidFill>
                  <a:srgbClr val="00B0F0"/>
                </a:solidFill>
                <a:uFillTx/>
                <a:latin typeface="Franklin Gothic Medium" pitchFamily="34"/>
                <a:cs typeface="Arial" pitchFamily="34"/>
              </a:rPr>
              <a:t>Ambition &amp; approach</a:t>
            </a:r>
            <a:endParaRPr lang="en-GB" sz="4000" b="0" i="0" u="sng" strike="noStrike" kern="1200" cap="none" spc="0" baseline="0">
              <a:solidFill>
                <a:srgbClr val="00B0F0"/>
              </a:solidFill>
              <a:uFillTx/>
              <a:latin typeface="Calibri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0F6BDD-F6D6-207D-4733-CDF3C6C7918E}"/>
              </a:ext>
            </a:extLst>
          </p:cNvPr>
          <p:cNvSpPr txBox="1"/>
          <p:nvPr/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F42EB168-84BF-4D32-8352-8A0CE89C8F3E}" type="slidenum">
              <a:t>3</a:t>
            </a:fld>
            <a:endParaRPr lang="en-GB" sz="1200" b="0" i="0" u="none" strike="noStrike" kern="1200" cap="none" spc="0" baseline="0">
              <a:solidFill>
                <a:srgbClr val="898989"/>
              </a:solidFill>
              <a:uFillTx/>
              <a:latin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2DE493-D53F-8451-5A09-338F83CA492A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02080D-DC7C-6BD0-E468-81079370C376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3" y="2828239"/>
            <a:ext cx="10515600" cy="3348724"/>
          </a:xfrm>
        </p:spPr>
        <p:txBody>
          <a:bodyPr/>
          <a:lstStyle/>
          <a:p>
            <a:pPr lvl="0">
              <a:lnSpc>
                <a:spcPct val="60000"/>
              </a:lnSpc>
              <a:buClr>
                <a:srgbClr val="00B0F0"/>
              </a:buClr>
              <a:buFont typeface="Wingdings" pitchFamily="2"/>
              <a:buChar char="ü"/>
            </a:pPr>
            <a:r>
              <a:rPr lang="en-GB" sz="3200">
                <a:latin typeface="Arial" pitchFamily="34"/>
                <a:cs typeface="Arial" pitchFamily="34"/>
              </a:rPr>
              <a:t>Fieldwork: Jan/Feb 2023</a:t>
            </a:r>
          </a:p>
          <a:p>
            <a:pPr lvl="0">
              <a:lnSpc>
                <a:spcPct val="60000"/>
              </a:lnSpc>
              <a:buClr>
                <a:srgbClr val="00B0F0"/>
              </a:buClr>
              <a:buFont typeface="Wingdings" pitchFamily="2"/>
              <a:buChar char="ü"/>
            </a:pPr>
            <a:r>
              <a:rPr lang="en-GB" sz="3200">
                <a:latin typeface="Arial" pitchFamily="34"/>
                <a:cs typeface="Arial" pitchFamily="34"/>
              </a:rPr>
              <a:t>20% making some use of 5G</a:t>
            </a:r>
          </a:p>
          <a:p>
            <a:pPr lvl="0">
              <a:lnSpc>
                <a:spcPct val="60000"/>
              </a:lnSpc>
              <a:buClr>
                <a:srgbClr val="00B0F0"/>
              </a:buClr>
              <a:buFont typeface="Wingdings" pitchFamily="2"/>
              <a:buChar char="ü"/>
            </a:pPr>
            <a:r>
              <a:rPr lang="en-GB" sz="3200">
                <a:latin typeface="Arial" pitchFamily="34"/>
                <a:cs typeface="Arial" pitchFamily="34"/>
              </a:rPr>
              <a:t>43% looking to develop products/services needing 5G</a:t>
            </a:r>
          </a:p>
          <a:p>
            <a:pPr lvl="0">
              <a:lnSpc>
                <a:spcPct val="60000"/>
              </a:lnSpc>
              <a:buClr>
                <a:srgbClr val="00B0F0"/>
              </a:buClr>
              <a:buFont typeface="Wingdings" pitchFamily="2"/>
              <a:buChar char="ü"/>
            </a:pPr>
            <a:r>
              <a:rPr lang="en-GB" sz="3200">
                <a:latin typeface="Arial" pitchFamily="34"/>
                <a:cs typeface="Arial" pitchFamily="34"/>
              </a:rPr>
              <a:t>Early adopters: manufacturing, logistics and telecoms</a:t>
            </a:r>
          </a:p>
          <a:p>
            <a:pPr lvl="0">
              <a:lnSpc>
                <a:spcPct val="60000"/>
              </a:lnSpc>
              <a:buClr>
                <a:srgbClr val="00B0F0"/>
              </a:buClr>
              <a:buFont typeface="Wingdings" pitchFamily="2"/>
              <a:buChar char="ü"/>
            </a:pPr>
            <a:r>
              <a:rPr lang="en-GB" sz="3200">
                <a:latin typeface="Arial" pitchFamily="34"/>
                <a:cs typeface="Arial" pitchFamily="34"/>
              </a:rPr>
              <a:t>Prospective adopters: healthcare, tourism, professional services</a:t>
            </a:r>
          </a:p>
          <a:p>
            <a:pPr lvl="0">
              <a:lnSpc>
                <a:spcPct val="60000"/>
              </a:lnSpc>
              <a:buClr>
                <a:srgbClr val="00B0F0"/>
              </a:buClr>
              <a:buFont typeface="Wingdings" pitchFamily="2"/>
              <a:buChar char="ü"/>
            </a:pPr>
            <a:r>
              <a:rPr lang="en-GB" sz="3200">
                <a:latin typeface="Arial" pitchFamily="34"/>
                <a:cs typeface="Arial" pitchFamily="34"/>
              </a:rPr>
              <a:t>Rationale: efficiency, new markets, asset management, R&amp;D outcomes</a:t>
            </a:r>
          </a:p>
          <a:p>
            <a:pPr lvl="0">
              <a:lnSpc>
                <a:spcPct val="60000"/>
              </a:lnSpc>
              <a:buClr>
                <a:srgbClr val="00B0F0"/>
              </a:buClr>
              <a:buFont typeface="Wingdings" pitchFamily="2"/>
              <a:buChar char="ü"/>
            </a:pPr>
            <a:endParaRPr lang="en-GB" sz="2000"/>
          </a:p>
        </p:txBody>
      </p:sp>
      <p:pic>
        <p:nvPicPr>
          <p:cNvPr id="4" name="Picture 5">
            <a:extLst>
              <a:ext uri="{FF2B5EF4-FFF2-40B4-BE49-F238E27FC236}">
                <a16:creationId xmlns:a16="http://schemas.microsoft.com/office/drawing/2014/main" id="{651E2B09-3C8D-18F0-4F2D-97DACA452775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4012" t="16212" r="1712" b="4225"/>
          <a:stretch>
            <a:fillRect/>
          </a:stretch>
        </p:blipFill>
        <p:spPr>
          <a:xfrm>
            <a:off x="0" y="0"/>
            <a:ext cx="12191996" cy="246311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F57FD7B5-97D3-A528-614A-63EA4AE4BB3D}"/>
              </a:ext>
            </a:extLst>
          </p:cNvPr>
          <p:cNvSpPr/>
          <p:nvPr/>
        </p:nvSpPr>
        <p:spPr>
          <a:xfrm>
            <a:off x="5581406" y="132862"/>
            <a:ext cx="6412678" cy="1425037"/>
          </a:xfrm>
          <a:prstGeom prst="rect">
            <a:avLst/>
          </a:prstGeom>
          <a:solidFill>
            <a:srgbClr val="FFFFFF"/>
          </a:solidFill>
          <a:ln w="12701" cap="flat">
            <a:solidFill>
              <a:srgbClr val="FFFFFF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2A26B48-57D9-2DC6-97A5-B8596644EACC}"/>
              </a:ext>
            </a:extLst>
          </p:cNvPr>
          <p:cNvSpPr txBox="1"/>
          <p:nvPr/>
        </p:nvSpPr>
        <p:spPr>
          <a:xfrm>
            <a:off x="7140732" y="327099"/>
            <a:ext cx="4853351" cy="70788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sng" strike="noStrike" kern="1200" cap="none" spc="0" baseline="0">
                <a:solidFill>
                  <a:srgbClr val="00B0F0"/>
                </a:solidFill>
                <a:uFillTx/>
                <a:latin typeface="Franklin Gothic Medium" pitchFamily="34"/>
                <a:cs typeface="Arial" pitchFamily="34"/>
              </a:rPr>
              <a:t>Initial research</a:t>
            </a:r>
            <a:endParaRPr lang="en-GB" sz="4000" b="0" i="0" u="sng" strike="noStrike" kern="1200" cap="none" spc="0" baseline="0">
              <a:solidFill>
                <a:srgbClr val="00B0F0"/>
              </a:solidFill>
              <a:uFillTx/>
              <a:latin typeface="Calibri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C9DC86-FA8D-9FF6-D12F-C0875F89013F}"/>
              </a:ext>
            </a:extLst>
          </p:cNvPr>
          <p:cNvSpPr txBox="1"/>
          <p:nvPr/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D79C4CD3-3529-4CBE-AE6E-E6CB5BCA8E4A}" type="slidenum">
              <a:t>4</a:t>
            </a:fld>
            <a:endParaRPr lang="en-GB" sz="1200" b="0" i="0" u="none" strike="noStrike" kern="1200" cap="none" spc="0" baseline="0">
              <a:solidFill>
                <a:srgbClr val="898989"/>
              </a:solidFill>
              <a:uFillTx/>
              <a:latin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2D09D1-29E4-252F-20CB-AEC167CC2C05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6F9AAC-620B-CDE9-1F1C-284149C33D24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3" y="2828239"/>
            <a:ext cx="10515600" cy="3348724"/>
          </a:xfrm>
        </p:spPr>
        <p:txBody>
          <a:bodyPr/>
          <a:lstStyle/>
          <a:p>
            <a:pPr marL="0" lvl="0" indent="0">
              <a:lnSpc>
                <a:spcPct val="70000"/>
              </a:lnSpc>
              <a:buNone/>
            </a:pPr>
            <a:endParaRPr lang="en-GB" sz="2000"/>
          </a:p>
          <a:p>
            <a:pPr marL="0" lvl="0" indent="0">
              <a:lnSpc>
                <a:spcPct val="70000"/>
              </a:lnSpc>
              <a:buNone/>
            </a:pPr>
            <a:endParaRPr lang="en-GB" sz="2000"/>
          </a:p>
          <a:p>
            <a:pPr marL="0" lvl="0" indent="0">
              <a:lnSpc>
                <a:spcPct val="70000"/>
              </a:lnSpc>
              <a:buNone/>
            </a:pPr>
            <a:r>
              <a:rPr lang="en-GB" sz="4800"/>
              <a:t>“We need to have confidence that 5G is actually going to be available to design new systems and ways of working.”</a:t>
            </a:r>
          </a:p>
        </p:txBody>
      </p:sp>
      <p:pic>
        <p:nvPicPr>
          <p:cNvPr id="4" name="Picture 5">
            <a:extLst>
              <a:ext uri="{FF2B5EF4-FFF2-40B4-BE49-F238E27FC236}">
                <a16:creationId xmlns:a16="http://schemas.microsoft.com/office/drawing/2014/main" id="{B21C6AD1-22DB-4A98-5CB1-B2E2B5EA193B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4012" t="16212" r="1712" b="4225"/>
          <a:stretch>
            <a:fillRect/>
          </a:stretch>
        </p:blipFill>
        <p:spPr>
          <a:xfrm>
            <a:off x="0" y="0"/>
            <a:ext cx="12191996" cy="246311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29F2D88F-EA4C-E350-1408-C5A974AF7286}"/>
              </a:ext>
            </a:extLst>
          </p:cNvPr>
          <p:cNvSpPr/>
          <p:nvPr/>
        </p:nvSpPr>
        <p:spPr>
          <a:xfrm>
            <a:off x="5581406" y="132862"/>
            <a:ext cx="6412678" cy="1425037"/>
          </a:xfrm>
          <a:prstGeom prst="rect">
            <a:avLst/>
          </a:prstGeom>
          <a:solidFill>
            <a:srgbClr val="FFFFFF"/>
          </a:solidFill>
          <a:ln w="12701" cap="flat">
            <a:solidFill>
              <a:srgbClr val="FFFFFF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33E3A71-6959-31A1-8088-82855725A961}"/>
              </a:ext>
            </a:extLst>
          </p:cNvPr>
          <p:cNvSpPr txBox="1"/>
          <p:nvPr/>
        </p:nvSpPr>
        <p:spPr>
          <a:xfrm>
            <a:off x="7140732" y="327099"/>
            <a:ext cx="4853351" cy="70788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sng" strike="noStrike" kern="1200" cap="none" spc="0" baseline="0">
                <a:solidFill>
                  <a:srgbClr val="00B0F0"/>
                </a:solidFill>
                <a:uFillTx/>
                <a:latin typeface="Franklin Gothic Medium" pitchFamily="34"/>
                <a:cs typeface="Arial" pitchFamily="34"/>
              </a:rPr>
              <a:t>The challenge</a:t>
            </a:r>
            <a:endParaRPr lang="en-GB" sz="4000" b="0" i="0" u="sng" strike="noStrike" kern="1200" cap="none" spc="0" baseline="0">
              <a:solidFill>
                <a:srgbClr val="00B0F0"/>
              </a:solidFill>
              <a:uFillTx/>
              <a:latin typeface="Calibri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D0BEAD-34B3-E8F4-AB46-7F2D412448C0}"/>
              </a:ext>
            </a:extLst>
          </p:cNvPr>
          <p:cNvSpPr txBox="1"/>
          <p:nvPr/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75A54AFE-28BB-495E-9341-39670E4FAD11}" type="slidenum">
              <a:t>5</a:t>
            </a:fld>
            <a:endParaRPr lang="en-GB" sz="1200" b="0" i="0" u="none" strike="noStrike" kern="1200" cap="none" spc="0" baseline="0">
              <a:solidFill>
                <a:srgbClr val="898989"/>
              </a:solidFill>
              <a:uFillTx/>
              <a:latin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252B14-BF3B-9E04-3807-3D3518CCBE85}"/>
              </a:ext>
            </a:extLst>
          </p:cNvPr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43EE4D-57CD-6E39-52C2-53E560010F53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838203" y="2828239"/>
            <a:ext cx="10515600" cy="3348724"/>
          </a:xfrm>
        </p:spPr>
        <p:txBody>
          <a:bodyPr/>
          <a:lstStyle/>
          <a:p>
            <a:pPr lvl="0">
              <a:lnSpc>
                <a:spcPct val="70000"/>
              </a:lnSpc>
              <a:buClr>
                <a:srgbClr val="00B0F0"/>
              </a:buClr>
              <a:buFont typeface="Wingdings" pitchFamily="2"/>
              <a:buChar char="ü"/>
            </a:pPr>
            <a:r>
              <a:rPr lang="en-GB" sz="3200">
                <a:latin typeface="Arial" pitchFamily="34"/>
                <a:cs typeface="Arial" pitchFamily="34"/>
              </a:rPr>
              <a:t>Sharing Mobile UK’s next awareness raising campaign</a:t>
            </a:r>
          </a:p>
          <a:p>
            <a:pPr lvl="0">
              <a:lnSpc>
                <a:spcPct val="70000"/>
              </a:lnSpc>
              <a:buClr>
                <a:srgbClr val="00B0F0"/>
              </a:buClr>
              <a:buFont typeface="Wingdings" pitchFamily="2"/>
              <a:buChar char="ü"/>
            </a:pPr>
            <a:r>
              <a:rPr lang="en-GB" sz="3200">
                <a:latin typeface="Arial" pitchFamily="34"/>
                <a:cs typeface="Arial" pitchFamily="34"/>
              </a:rPr>
              <a:t>Convening stakeholder meeting (summer 2023):</a:t>
            </a:r>
          </a:p>
          <a:p>
            <a:pPr lvl="1">
              <a:lnSpc>
                <a:spcPct val="70000"/>
              </a:lnSpc>
              <a:buClr>
                <a:srgbClr val="00B0F0"/>
              </a:buClr>
              <a:buFont typeface="Wingdings" pitchFamily="2"/>
              <a:buChar char="ü"/>
            </a:pPr>
            <a:r>
              <a:rPr lang="en-GB" sz="2800">
                <a:latin typeface="Arial" pitchFamily="34"/>
                <a:cs typeface="Arial" pitchFamily="34"/>
              </a:rPr>
              <a:t>Suffolk’s MPS</a:t>
            </a:r>
          </a:p>
          <a:p>
            <a:pPr lvl="1">
              <a:lnSpc>
                <a:spcPct val="70000"/>
              </a:lnSpc>
              <a:buClr>
                <a:srgbClr val="00B0F0"/>
              </a:buClr>
              <a:buFont typeface="Wingdings" pitchFamily="2"/>
              <a:buChar char="ü"/>
            </a:pPr>
            <a:r>
              <a:rPr lang="en-GB" sz="2800">
                <a:latin typeface="Arial" pitchFamily="34"/>
                <a:cs typeface="Arial" pitchFamily="34"/>
              </a:rPr>
              <a:t>Council leaders</a:t>
            </a:r>
          </a:p>
          <a:p>
            <a:pPr lvl="1">
              <a:lnSpc>
                <a:spcPct val="70000"/>
              </a:lnSpc>
              <a:buClr>
                <a:srgbClr val="00B0F0"/>
              </a:buClr>
              <a:buFont typeface="Wingdings" pitchFamily="2"/>
              <a:buChar char="ü"/>
            </a:pPr>
            <a:r>
              <a:rPr lang="en-GB" sz="2800">
                <a:latin typeface="Arial" pitchFamily="34"/>
                <a:cs typeface="Arial" pitchFamily="34"/>
              </a:rPr>
              <a:t>Senior planners</a:t>
            </a:r>
          </a:p>
          <a:p>
            <a:pPr lvl="1">
              <a:lnSpc>
                <a:spcPct val="70000"/>
              </a:lnSpc>
              <a:buClr>
                <a:srgbClr val="00B0F0"/>
              </a:buClr>
              <a:buFont typeface="Wingdings" pitchFamily="2"/>
              <a:buChar char="ü"/>
            </a:pPr>
            <a:r>
              <a:rPr lang="en-GB" sz="2800">
                <a:latin typeface="Arial" pitchFamily="34"/>
                <a:cs typeface="Arial" pitchFamily="34"/>
              </a:rPr>
              <a:t>Economic development teams</a:t>
            </a:r>
          </a:p>
          <a:p>
            <a:pPr lvl="0">
              <a:lnSpc>
                <a:spcPct val="70000"/>
              </a:lnSpc>
              <a:buClr>
                <a:srgbClr val="00B0F0"/>
              </a:buClr>
              <a:buFont typeface="Wingdings" pitchFamily="2"/>
              <a:buChar char="ü"/>
            </a:pPr>
            <a:r>
              <a:rPr lang="en-GB">
                <a:latin typeface="Arial" pitchFamily="34"/>
                <a:cs typeface="Arial" pitchFamily="34"/>
              </a:rPr>
              <a:t>Hosting Suffolk 5G business summit (autumn 2023)</a:t>
            </a:r>
          </a:p>
          <a:p>
            <a:pPr lvl="0">
              <a:lnSpc>
                <a:spcPct val="70000"/>
              </a:lnSpc>
              <a:buClr>
                <a:srgbClr val="00B0F0"/>
              </a:buClr>
              <a:buFont typeface="Wingdings" pitchFamily="2"/>
              <a:buChar char="ü"/>
            </a:pPr>
            <a:endParaRPr lang="en-GB" sz="2000"/>
          </a:p>
        </p:txBody>
      </p:sp>
      <p:pic>
        <p:nvPicPr>
          <p:cNvPr id="4" name="Picture 5">
            <a:extLst>
              <a:ext uri="{FF2B5EF4-FFF2-40B4-BE49-F238E27FC236}">
                <a16:creationId xmlns:a16="http://schemas.microsoft.com/office/drawing/2014/main" id="{DB317232-F874-102F-17D7-422C195D7F29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4012" t="16212" r="1712" b="4225"/>
          <a:stretch>
            <a:fillRect/>
          </a:stretch>
        </p:blipFill>
        <p:spPr>
          <a:xfrm>
            <a:off x="0" y="0"/>
            <a:ext cx="12191996" cy="2463110"/>
          </a:xfrm>
          <a:prstGeom prst="rect">
            <a:avLst/>
          </a:prstGeom>
          <a:noFill/>
          <a:ln cap="flat">
            <a:noFill/>
          </a:ln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5CE6CEBE-AB6C-F85B-E4D6-ED73C85812C2}"/>
              </a:ext>
            </a:extLst>
          </p:cNvPr>
          <p:cNvSpPr/>
          <p:nvPr/>
        </p:nvSpPr>
        <p:spPr>
          <a:xfrm>
            <a:off x="5581406" y="132862"/>
            <a:ext cx="6412678" cy="1425037"/>
          </a:xfrm>
          <a:prstGeom prst="rect">
            <a:avLst/>
          </a:prstGeom>
          <a:solidFill>
            <a:srgbClr val="FFFFFF"/>
          </a:solidFill>
          <a:ln w="12701" cap="flat">
            <a:solidFill>
              <a:srgbClr val="FFFFFF"/>
            </a:solidFill>
            <a:prstDash val="solid"/>
            <a:miter/>
          </a:ln>
        </p:spPr>
        <p:txBody>
          <a:bodyPr vert="horz" wrap="square" lIns="91440" tIns="45720" rIns="91440" bIns="45720" anchor="ctr" anchorCtr="1" compatLnSpc="1">
            <a:noAutofit/>
          </a:bodyPr>
          <a:lstStyle/>
          <a:p>
            <a: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endParaRPr lang="en-GB" sz="1800" b="0" i="0" u="none" strike="noStrike" kern="1200" cap="none" spc="0" baseline="0">
              <a:solidFill>
                <a:srgbClr val="FFFFFF"/>
              </a:solidFill>
              <a:uFillTx/>
              <a:latin typeface="Calibri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C21FE87-E70F-5ED9-C033-0AC056858088}"/>
              </a:ext>
            </a:extLst>
          </p:cNvPr>
          <p:cNvSpPr txBox="1"/>
          <p:nvPr/>
        </p:nvSpPr>
        <p:spPr>
          <a:xfrm>
            <a:off x="7140732" y="327099"/>
            <a:ext cx="4853351" cy="707882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en-GB" sz="4000" b="0" i="0" u="sng" strike="noStrike" kern="1200" cap="none" spc="0" baseline="0">
                <a:solidFill>
                  <a:srgbClr val="00B0F0"/>
                </a:solidFill>
                <a:uFillTx/>
                <a:latin typeface="Franklin Gothic Medium" pitchFamily="34"/>
                <a:cs typeface="Arial" pitchFamily="34"/>
              </a:rPr>
              <a:t>Next steps</a:t>
            </a:r>
            <a:endParaRPr lang="en-GB" sz="4000" b="0" i="0" u="sng" strike="noStrike" kern="1200" cap="none" spc="0" baseline="0">
              <a:solidFill>
                <a:srgbClr val="00B0F0"/>
              </a:solidFill>
              <a:uFillTx/>
              <a:latin typeface="Calibri"/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CF23C7-2EC0-DEBC-50C5-382BB03A4C54}"/>
              </a:ext>
            </a:extLst>
          </p:cNvPr>
          <p:cNvSpPr txBox="1"/>
          <p:nvPr/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/>
          <a:p>
            <a: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fld id="{35429FE7-E6BA-4FC6-953D-8AF13194E965}" type="slidenum">
              <a:t>6</a:t>
            </a:fld>
            <a:endParaRPr lang="en-GB" sz="1200" b="0" i="0" u="none" strike="noStrike" kern="1200" cap="none" spc="0" baseline="0">
              <a:solidFill>
                <a:srgbClr val="898989"/>
              </a:solidFill>
              <a:uFillTx/>
              <a:latin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210</Words>
  <Application>Microsoft Office PowerPoint</Application>
  <PresentationFormat>Widescreen</PresentationFormat>
  <Paragraphs>60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Franklin Gothic Medium</vt:lpstr>
      <vt:lpstr>Wingdings</vt:lpstr>
      <vt:lpstr>Office Theme</vt:lpstr>
      <vt:lpstr>5G infrastructure update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5G infrastructure update</dc:title>
  <dc:creator>Cristina Alexandrov</dc:creator>
  <cp:lastModifiedBy>Cristina Alexandrov</cp:lastModifiedBy>
  <cp:revision>1</cp:revision>
  <dcterms:created xsi:type="dcterms:W3CDTF">2023-03-22T09:43:01Z</dcterms:created>
  <dcterms:modified xsi:type="dcterms:W3CDTF">2023-03-22T09:43:54Z</dcterms:modified>
</cp:coreProperties>
</file>