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81" r:id="rId6"/>
    <p:sldId id="295" r:id="rId7"/>
    <p:sldId id="292" r:id="rId8"/>
    <p:sldId id="29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6F2B00-4C3E-9C1D-AF3C-6077E60007D4}" name="Andrew Summers" initials="AS" userId="S::Andrew.Summers@suffolk.gov.uk::8c6c4987-a40f-4e85-8b53-60d58ef94488" providerId="AD"/>
  <p188:author id="{89FCFA61-6926-01B6-E731-E8FE7E2E2BD2}" name="Esme Yuill" initials="EY" userId="S::Esme.Yuill@suffolk.gov.uk::ac462705-6cf1-47ca-be66-7eacdccc78c8" providerId="AD"/>
  <p188:author id="{C3948D9F-A052-934D-5908-D5E95B9D0561}" name="Jo Hazell-Edwards" initials="JHE" userId="S::Jo.Hazell-Edwards@suffolk.gov.uk::5d3a148d-06b4-4489-8ffb-f6054d96e3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1A67F"/>
    <a:srgbClr val="FF00FF"/>
    <a:srgbClr val="66FF33"/>
    <a:srgbClr val="FF9933"/>
    <a:srgbClr val="FF9900"/>
    <a:srgbClr val="B2B2B2"/>
    <a:srgbClr val="9933FF"/>
    <a:srgbClr val="0099CC"/>
    <a:srgbClr val="D9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27" autoAdjust="0"/>
  </p:normalViewPr>
  <p:slideViewPr>
    <p:cSldViewPr snapToGrid="0">
      <p:cViewPr>
        <p:scale>
          <a:sx n="102" d="100"/>
          <a:sy n="102" d="100"/>
        </p:scale>
        <p:origin x="948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8EB8E-1F4B-4F65-A291-6D1D218F58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31981-FEC5-4144-BCD5-EC9B5D089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4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31981-FEC5-4144-BCD5-EC9B5D089E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5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31981-FEC5-4144-BCD5-EC9B5D089E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2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31981-FEC5-4144-BCD5-EC9B5D089E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3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31981-FEC5-4144-BCD5-EC9B5D089E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66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31981-FEC5-4144-BCD5-EC9B5D089E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6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2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9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5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0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2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1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E061-EAFD-4A80-806E-80408480A8A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8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3482C-0C9E-5DE8-5453-9FFC9AEB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FBCC31D7-8047-DAB8-D977-16600EABD683}"/>
              </a:ext>
            </a:extLst>
          </p:cNvPr>
          <p:cNvSpPr/>
          <p:nvPr/>
        </p:nvSpPr>
        <p:spPr>
          <a:xfrm>
            <a:off x="-1365631" y="160164"/>
            <a:ext cx="8717915" cy="2517140"/>
          </a:xfrm>
          <a:prstGeom prst="flowChartTerminator">
            <a:avLst/>
          </a:prstGeom>
          <a:solidFill>
            <a:srgbClr val="21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3FA11F8E-D290-6044-8241-6785E2D70EF8}"/>
              </a:ext>
            </a:extLst>
          </p:cNvPr>
          <p:cNvSpPr/>
          <p:nvPr/>
        </p:nvSpPr>
        <p:spPr>
          <a:xfrm>
            <a:off x="4685122" y="4968240"/>
            <a:ext cx="8269195" cy="1536255"/>
          </a:xfrm>
          <a:prstGeom prst="flowChartTerminator">
            <a:avLst/>
          </a:prstGeom>
          <a:solidFill>
            <a:srgbClr val="21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93D34-58EB-FB4D-BA28-40F2BD287EFB}"/>
              </a:ext>
            </a:extLst>
          </p:cNvPr>
          <p:cNvSpPr txBox="1"/>
          <p:nvPr/>
        </p:nvSpPr>
        <p:spPr>
          <a:xfrm>
            <a:off x="6232440" y="5041325"/>
            <a:ext cx="6133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Challenges of switching to EV</a:t>
            </a:r>
          </a:p>
          <a:p>
            <a:r>
              <a:rPr lang="en-GB" sz="2400" dirty="0">
                <a:solidFill>
                  <a:schemeClr val="bg1"/>
                </a:solidFill>
              </a:rPr>
              <a:t>10 October 2023 </a:t>
            </a:r>
          </a:p>
          <a:p>
            <a:r>
              <a:rPr lang="en-GB" sz="2400" dirty="0">
                <a:solidFill>
                  <a:schemeClr val="bg1"/>
                </a:solidFill>
              </a:rPr>
              <a:t>Suzanne Buck – Head of Strategy &amp; Tech Prog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0B294-26C0-C4BD-F50E-7EEFEC91AC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986C"/>
              </a:clrFrom>
              <a:clrTo>
                <a:srgbClr val="00986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8" y="545465"/>
            <a:ext cx="5879022" cy="1743710"/>
          </a:xfrm>
          <a:prstGeom prst="rect">
            <a:avLst/>
          </a:prstGeom>
        </p:spPr>
      </p:pic>
      <p:pic>
        <p:nvPicPr>
          <p:cNvPr id="4" name="Graphic 3" descr="Electric car outline">
            <a:extLst>
              <a:ext uri="{FF2B5EF4-FFF2-40B4-BE49-F238E27FC236}">
                <a16:creationId xmlns:a16="http://schemas.microsoft.com/office/drawing/2014/main" id="{335C5DFD-E5D0-08C0-478E-01B177BA4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4897" y="5288316"/>
            <a:ext cx="829456" cy="8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9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365A648-0550-39FF-4F4D-9D8A1125D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55" y="1151955"/>
            <a:ext cx="3806938" cy="5290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89A943-7570-3B92-071D-A07CF15A7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656" y="3685417"/>
            <a:ext cx="5553601" cy="311618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6128058" y="84799"/>
            <a:ext cx="1153915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39720" y="152614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Challenges switching to EV</a:t>
            </a:r>
          </a:p>
        </p:txBody>
      </p:sp>
      <p:pic>
        <p:nvPicPr>
          <p:cNvPr id="28" name="Graphic 27" descr="Train with solid fill">
            <a:extLst>
              <a:ext uri="{FF2B5EF4-FFF2-40B4-BE49-F238E27FC236}">
                <a16:creationId xmlns:a16="http://schemas.microsoft.com/office/drawing/2014/main" id="{1ABB2D31-F839-B452-2B88-0B9F65E7D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7589" y="6119706"/>
            <a:ext cx="496401" cy="496401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08BDB64C-C8A3-B716-57A1-DB595282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511371" y="49372"/>
            <a:ext cx="4194919" cy="3527652"/>
          </a:xfr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BC3DA5C-CBAC-79F5-26FB-5563A3A8C889}"/>
              </a:ext>
            </a:extLst>
          </p:cNvPr>
          <p:cNvSpPr txBox="1"/>
          <p:nvPr/>
        </p:nvSpPr>
        <p:spPr>
          <a:xfrm>
            <a:off x="6600196" y="332008"/>
            <a:ext cx="31478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What infrastructure, and where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A2A265-6DB6-B8BB-2C1C-243C92C791B3}"/>
              </a:ext>
            </a:extLst>
          </p:cNvPr>
          <p:cNvSpPr txBox="1"/>
          <p:nvPr/>
        </p:nvSpPr>
        <p:spPr>
          <a:xfrm>
            <a:off x="678454" y="1369440"/>
            <a:ext cx="19631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Barriers to delivery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C1B1C9-1A2E-6D00-3A18-B8AAA329B2BB}"/>
              </a:ext>
            </a:extLst>
          </p:cNvPr>
          <p:cNvSpPr txBox="1"/>
          <p:nvPr/>
        </p:nvSpPr>
        <p:spPr>
          <a:xfrm>
            <a:off x="5528697" y="3937299"/>
            <a:ext cx="11346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Behaviour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8CD58E-F84B-0E29-F582-756C71DEE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3250" y="3109487"/>
            <a:ext cx="633328" cy="35914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8D34B82-2653-78C9-522B-BBD462E2405B}"/>
              </a:ext>
            </a:extLst>
          </p:cNvPr>
          <p:cNvGrpSpPr/>
          <p:nvPr/>
        </p:nvGrpSpPr>
        <p:grpSpPr>
          <a:xfrm flipH="1">
            <a:off x="10911251" y="6006479"/>
            <a:ext cx="9980100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EB5FA0-45B5-809D-F4D2-66B19BBE8487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37" name="Flowchart: Terminator 36">
                <a:extLst>
                  <a:ext uri="{FF2B5EF4-FFF2-40B4-BE49-F238E27FC236}">
                    <a16:creationId xmlns:a16="http://schemas.microsoft.com/office/drawing/2014/main" id="{2E423210-D590-0EB0-0260-4E77940FF014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041DC09F-114B-D354-4D91-9CF6A9615E73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4E07904-F4D4-B08B-24BE-68EFB6B39262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35" name="Flowchart: Terminator 34">
                <a:extLst>
                  <a:ext uri="{FF2B5EF4-FFF2-40B4-BE49-F238E27FC236}">
                    <a16:creationId xmlns:a16="http://schemas.microsoft.com/office/drawing/2014/main" id="{1E19D1FA-F4E9-86B3-3BD5-98BA191749C7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36" name="Flowchart: Terminator 35">
                <a:extLst>
                  <a:ext uri="{FF2B5EF4-FFF2-40B4-BE49-F238E27FC236}">
                    <a16:creationId xmlns:a16="http://schemas.microsoft.com/office/drawing/2014/main" id="{513C43A3-68EC-91EF-CA6D-558AA7378F00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pic>
        <p:nvPicPr>
          <p:cNvPr id="39" name="Graphic 38" descr="Electric car with solid fill">
            <a:extLst>
              <a:ext uri="{FF2B5EF4-FFF2-40B4-BE49-F238E27FC236}">
                <a16:creationId xmlns:a16="http://schemas.microsoft.com/office/drawing/2014/main" id="{B94EE6D2-79C9-C304-3523-12D16C33D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21686" y="58759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6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6128059" y="84799"/>
            <a:ext cx="11958703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39720" y="152614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What infrastructure and where</a:t>
            </a:r>
          </a:p>
        </p:txBody>
      </p:sp>
      <p:pic>
        <p:nvPicPr>
          <p:cNvPr id="28" name="Graphic 27" descr="Train with solid fill">
            <a:extLst>
              <a:ext uri="{FF2B5EF4-FFF2-40B4-BE49-F238E27FC236}">
                <a16:creationId xmlns:a16="http://schemas.microsoft.com/office/drawing/2014/main" id="{1ABB2D31-F839-B452-2B88-0B9F65E7D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97589" y="6119706"/>
            <a:ext cx="496401" cy="496401"/>
          </a:xfrm>
          <a:prstGeom prst="rect">
            <a:avLst/>
          </a:prstGeom>
        </p:spPr>
      </p:pic>
      <p:pic>
        <p:nvPicPr>
          <p:cNvPr id="22" name="Graphic 21" descr="Electric car with solid fill">
            <a:extLst>
              <a:ext uri="{FF2B5EF4-FFF2-40B4-BE49-F238E27FC236}">
                <a16:creationId xmlns:a16="http://schemas.microsoft.com/office/drawing/2014/main" id="{77B87C7A-4653-4392-EE9A-2E7F66D1B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1686" y="5875996"/>
            <a:ext cx="914400" cy="91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BAB061A-0ACA-EE76-D492-47B75BA58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971" y="3479048"/>
            <a:ext cx="5780554" cy="33052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84391F8-F2A3-8064-5BF2-FB46CFE1A75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218417" y="875464"/>
            <a:ext cx="6047805" cy="58977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3385CA-11C6-B0EC-ED46-0E6A3A296A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6661" y="52677"/>
            <a:ext cx="5769864" cy="3305206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35BFB26A-815F-F138-F3CB-8FE60453AF85}"/>
              </a:ext>
            </a:extLst>
          </p:cNvPr>
          <p:cNvSpPr/>
          <p:nvPr/>
        </p:nvSpPr>
        <p:spPr>
          <a:xfrm>
            <a:off x="6690978" y="722824"/>
            <a:ext cx="1484555" cy="1324812"/>
          </a:xfrm>
          <a:prstGeom prst="ellipse">
            <a:avLst/>
          </a:prstGeom>
          <a:noFill/>
          <a:ln w="38100">
            <a:solidFill>
              <a:srgbClr val="21A6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10D693A-0B95-BEDA-D2CC-11FDF65BA94B}"/>
              </a:ext>
            </a:extLst>
          </p:cNvPr>
          <p:cNvSpPr/>
          <p:nvPr/>
        </p:nvSpPr>
        <p:spPr>
          <a:xfrm>
            <a:off x="6766002" y="4126889"/>
            <a:ext cx="1484555" cy="1324812"/>
          </a:xfrm>
          <a:prstGeom prst="ellipse">
            <a:avLst/>
          </a:prstGeom>
          <a:noFill/>
          <a:ln w="38100">
            <a:solidFill>
              <a:srgbClr val="21A6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E6084B-7A2F-C981-A6C4-ECBAE62270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417" y="4789295"/>
            <a:ext cx="5465410" cy="186368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862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86131BC-D81A-9654-3AFF-86AF56A06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692" y="4903795"/>
            <a:ext cx="2679843" cy="132036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73D12DB-07C5-C7C6-054D-81FD073EC9EB}"/>
              </a:ext>
            </a:extLst>
          </p:cNvPr>
          <p:cNvSpPr/>
          <p:nvPr/>
        </p:nvSpPr>
        <p:spPr>
          <a:xfrm>
            <a:off x="3423684" y="9185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2C0BA1-9DBB-673F-E792-96716BC89D16}"/>
              </a:ext>
            </a:extLst>
          </p:cNvPr>
          <p:cNvGrpSpPr/>
          <p:nvPr/>
        </p:nvGrpSpPr>
        <p:grpSpPr>
          <a:xfrm flipH="1">
            <a:off x="10911251" y="6006479"/>
            <a:ext cx="9980100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AE5B890-1B36-7A47-534E-0CA0F2A2546A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684F33DB-0D96-D2E5-B01C-26E691C4A2D7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3" name="Flowchart: Terminator 12">
                <a:extLst>
                  <a:ext uri="{FF2B5EF4-FFF2-40B4-BE49-F238E27FC236}">
                    <a16:creationId xmlns:a16="http://schemas.microsoft.com/office/drawing/2014/main" id="{39D96C6B-B5ED-CD05-DFBB-B43DF276CE8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FA6ACAF-415F-6784-4635-082BF23A0F57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0" name="Flowchart: Terminator 9">
                <a:extLst>
                  <a:ext uri="{FF2B5EF4-FFF2-40B4-BE49-F238E27FC236}">
                    <a16:creationId xmlns:a16="http://schemas.microsoft.com/office/drawing/2014/main" id="{26C77302-B1E8-F3FC-00FB-7D1BDBA2CF5B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E17D7C6B-AE65-D1A8-8E28-EA768A4FCD61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6128059" y="84799"/>
            <a:ext cx="11958703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39720" y="152614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Barriers to delivery</a:t>
            </a:r>
          </a:p>
        </p:txBody>
      </p:sp>
      <p:pic>
        <p:nvPicPr>
          <p:cNvPr id="22" name="Graphic 21" descr="Electric car with solid fill">
            <a:extLst>
              <a:ext uri="{FF2B5EF4-FFF2-40B4-BE49-F238E27FC236}">
                <a16:creationId xmlns:a16="http://schemas.microsoft.com/office/drawing/2014/main" id="{77B87C7A-4653-4392-EE9A-2E7F66D1B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4045" y="5910705"/>
            <a:ext cx="914400" cy="914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27339B-5E67-640B-D451-1F4FF5214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68488">
            <a:off x="-24848" y="1742296"/>
            <a:ext cx="6897063" cy="419158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74AF6A5-D09E-5CEA-E325-6B0FEC2E3393}"/>
              </a:ext>
            </a:extLst>
          </p:cNvPr>
          <p:cNvSpPr txBox="1"/>
          <p:nvPr/>
        </p:nvSpPr>
        <p:spPr>
          <a:xfrm>
            <a:off x="9897034" y="152614"/>
            <a:ext cx="317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365"/>
                </a:solidFill>
                <a:effectLst/>
                <a:uLnTx/>
                <a:uFillTx/>
                <a:ea typeface="+mj-ea"/>
                <a:cs typeface="+mj-cs"/>
              </a:rPr>
              <a:t>Behaviour</a:t>
            </a:r>
            <a:endParaRPr lang="en-GB" sz="1200" b="1" dirty="0">
              <a:solidFill>
                <a:srgbClr val="009365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706D63-3317-D07C-1A06-7CF8DAEAB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034" y="1033513"/>
            <a:ext cx="2280604" cy="36444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CF1271-5B57-977D-FB93-7B771AF60144}"/>
              </a:ext>
            </a:extLst>
          </p:cNvPr>
          <p:cNvSpPr/>
          <p:nvPr/>
        </p:nvSpPr>
        <p:spPr>
          <a:xfrm>
            <a:off x="10484427" y="4457700"/>
            <a:ext cx="426824" cy="314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8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C2C0BA1-9DBB-673F-E792-96716BC89D16}"/>
              </a:ext>
            </a:extLst>
          </p:cNvPr>
          <p:cNvGrpSpPr/>
          <p:nvPr/>
        </p:nvGrpSpPr>
        <p:grpSpPr>
          <a:xfrm flipH="1">
            <a:off x="10911251" y="6006479"/>
            <a:ext cx="9980100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AE5B890-1B36-7A47-534E-0CA0F2A2546A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684F33DB-0D96-D2E5-B01C-26E691C4A2D7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3" name="Flowchart: Terminator 12">
                <a:extLst>
                  <a:ext uri="{FF2B5EF4-FFF2-40B4-BE49-F238E27FC236}">
                    <a16:creationId xmlns:a16="http://schemas.microsoft.com/office/drawing/2014/main" id="{39D96C6B-B5ED-CD05-DFBB-B43DF276CE8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FA6ACAF-415F-6784-4635-082BF23A0F57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0" name="Flowchart: Terminator 9">
                <a:extLst>
                  <a:ext uri="{FF2B5EF4-FFF2-40B4-BE49-F238E27FC236}">
                    <a16:creationId xmlns:a16="http://schemas.microsoft.com/office/drawing/2014/main" id="{26C77302-B1E8-F3FC-00FB-7D1BDBA2CF5B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E17D7C6B-AE65-D1A8-8E28-EA768A4FCD61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6128059" y="84799"/>
            <a:ext cx="11958703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39720" y="152614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What Next?</a:t>
            </a: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60AA1C9C-D422-A841-71C2-98C0DA78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61" y="152614"/>
            <a:ext cx="2161084" cy="600703"/>
          </a:xfrm>
          <a:prstGeom prst="rect">
            <a:avLst/>
          </a:prstGeom>
        </p:spPr>
      </p:pic>
      <p:pic>
        <p:nvPicPr>
          <p:cNvPr id="22" name="Graphic 21" descr="Electric car with solid fill">
            <a:extLst>
              <a:ext uri="{FF2B5EF4-FFF2-40B4-BE49-F238E27FC236}">
                <a16:creationId xmlns:a16="http://schemas.microsoft.com/office/drawing/2014/main" id="{77B87C7A-4653-4392-EE9A-2E7F66D1B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4045" y="5910705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B0B63E-CB6C-3FC5-224D-D20B7B208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750" y="2806676"/>
            <a:ext cx="2761313" cy="3789856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E3A65B9A-3076-81F2-617B-54390C929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2828" y="2806676"/>
            <a:ext cx="5676494" cy="37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0D5E15E-D5F4-82C1-B25B-12C8BFF0644E}"/>
              </a:ext>
            </a:extLst>
          </p:cNvPr>
          <p:cNvSpPr txBox="1"/>
          <p:nvPr/>
        </p:nvSpPr>
        <p:spPr>
          <a:xfrm>
            <a:off x="571722" y="1109903"/>
            <a:ext cx="30295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What infrastructure where</a:t>
            </a:r>
            <a:r>
              <a:rPr lang="en-GB" dirty="0">
                <a:solidFill>
                  <a:schemeClr val="tx2"/>
                </a:solidFill>
              </a:rPr>
              <a:t>	  Roll out EV:Ready Tool</a:t>
            </a:r>
          </a:p>
          <a:p>
            <a:r>
              <a:rPr lang="en-GB" dirty="0">
                <a:solidFill>
                  <a:schemeClr val="tx2"/>
                </a:solidFill>
              </a:rPr>
              <a:t>Set targets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8389A1-8914-85C7-2628-E8CC03A75FBA}"/>
              </a:ext>
            </a:extLst>
          </p:cNvPr>
          <p:cNvSpPr txBox="1"/>
          <p:nvPr/>
        </p:nvSpPr>
        <p:spPr>
          <a:xfrm>
            <a:off x="4786829" y="1095341"/>
            <a:ext cx="292246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Barriers to delivery </a:t>
            </a:r>
          </a:p>
          <a:p>
            <a:r>
              <a:rPr lang="en-GB" dirty="0">
                <a:solidFill>
                  <a:schemeClr val="tx2"/>
                </a:solidFill>
              </a:rPr>
              <a:t>ID procurement best practice</a:t>
            </a:r>
          </a:p>
          <a:p>
            <a:r>
              <a:rPr lang="en-GB" dirty="0">
                <a:solidFill>
                  <a:schemeClr val="tx2"/>
                </a:solidFill>
              </a:rPr>
              <a:t>Let’s talk land </a:t>
            </a:r>
          </a:p>
          <a:p>
            <a:r>
              <a:rPr lang="en-GB" dirty="0">
                <a:solidFill>
                  <a:schemeClr val="tx2"/>
                </a:solidFill>
              </a:rPr>
              <a:t>Resource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DD8795-243B-619A-DE73-1AF0FF46BA08}"/>
              </a:ext>
            </a:extLst>
          </p:cNvPr>
          <p:cNvSpPr txBox="1"/>
          <p:nvPr/>
        </p:nvSpPr>
        <p:spPr>
          <a:xfrm>
            <a:off x="8878017" y="1095341"/>
            <a:ext cx="29486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Behaviour </a:t>
            </a:r>
          </a:p>
          <a:p>
            <a:r>
              <a:rPr lang="en-GB" dirty="0">
                <a:solidFill>
                  <a:schemeClr val="tx2"/>
                </a:solidFill>
              </a:rPr>
              <a:t>EV part of integrated solution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A27DCF-9DDA-BED5-20D8-53A8DF0980A4}"/>
              </a:ext>
            </a:extLst>
          </p:cNvPr>
          <p:cNvSpPr txBox="1"/>
          <p:nvPr/>
        </p:nvSpPr>
        <p:spPr>
          <a:xfrm>
            <a:off x="2304938" y="2984992"/>
            <a:ext cx="1310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ICE Vehicles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7AADC6-5222-1B1F-11DE-19C0572EFA53}"/>
              </a:ext>
            </a:extLst>
          </p:cNvPr>
          <p:cNvSpPr txBox="1"/>
          <p:nvPr/>
        </p:nvSpPr>
        <p:spPr>
          <a:xfrm>
            <a:off x="5397512" y="2984992"/>
            <a:ext cx="433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EV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5ADDF9-DE99-9AC9-C3BF-7DBA6C45E9FE}"/>
              </a:ext>
            </a:extLst>
          </p:cNvPr>
          <p:cNvSpPr txBox="1"/>
          <p:nvPr/>
        </p:nvSpPr>
        <p:spPr>
          <a:xfrm>
            <a:off x="7853844" y="3000246"/>
            <a:ext cx="13356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Shift Modes</a:t>
            </a:r>
          </a:p>
        </p:txBody>
      </p:sp>
    </p:spTree>
    <p:extLst>
      <p:ext uri="{BB962C8B-B14F-4D97-AF65-F5344CB8AC3E}">
        <p14:creationId xmlns:p14="http://schemas.microsoft.com/office/powerpoint/2010/main" val="2157030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 NE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9059"/>
      </a:accent1>
      <a:accent2>
        <a:srgbClr val="81BB27"/>
      </a:accent2>
      <a:accent3>
        <a:srgbClr val="2CA3DD"/>
      </a:accent3>
      <a:accent4>
        <a:srgbClr val="253781"/>
      </a:accent4>
      <a:accent5>
        <a:srgbClr val="E50043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09 20 Decarb Conference" id="{EC540A4A-B277-46A9-A308-CE198B167C03}" vid="{606A6900-0D39-4DDA-BFEA-FE13DCBBD7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9370790157C4BAC4D768400F6AE94" ma:contentTypeVersion="17" ma:contentTypeDescription="Create a new document." ma:contentTypeScope="" ma:versionID="fe7e492036cbff08b2347ec0fa6e946a">
  <xsd:schema xmlns:xsd="http://www.w3.org/2001/XMLSchema" xmlns:xs="http://www.w3.org/2001/XMLSchema" xmlns:p="http://schemas.microsoft.com/office/2006/metadata/properties" xmlns:ns2="87fa35a5-d76d-4e1e-a157-b7e263afa671" xmlns:ns3="3e3c509f-5366-4a7c-aa35-40bafc657f28" xmlns:ns4="75304046-ffad-4f70-9f4b-bbc776f1b690" targetNamespace="http://schemas.microsoft.com/office/2006/metadata/properties" ma:root="true" ma:fieldsID="84027812216ab89df86d6940e8b18f3a" ns2:_="" ns3:_="" ns4:_="">
    <xsd:import namespace="87fa35a5-d76d-4e1e-a157-b7e263afa671"/>
    <xsd:import namespace="3e3c509f-5366-4a7c-aa35-40bafc657f28"/>
    <xsd:import namespace="75304046-ffad-4f70-9f4b-bbc776f1b6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a35a5-d76d-4e1e-a157-b7e263afa6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c509f-5366-4a7c-aa35-40bafc657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04046-ffad-4f70-9f4b-bbc776f1b6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6dbe7f4-1c63-4b14-8246-3dbca9f842ea}" ma:internalName="TaxCatchAll" ma:showField="CatchAllData" ma:web="3e3c509f-5366-4a7c-aa35-40bafc657f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fa35a5-d76d-4e1e-a157-b7e263afa671">
      <Terms xmlns="http://schemas.microsoft.com/office/infopath/2007/PartnerControls"/>
    </lcf76f155ced4ddcb4097134ff3c332f>
    <TaxCatchAll xmlns="75304046-ffad-4f70-9f4b-bbc776f1b690" xsi:nil="true"/>
    <SharedWithUsers xmlns="3e3c509f-5366-4a7c-aa35-40bafc657f28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D5969-71AA-4E14-BFF4-BCDA1F751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fa35a5-d76d-4e1e-a157-b7e263afa671"/>
    <ds:schemaRef ds:uri="3e3c509f-5366-4a7c-aa35-40bafc657f28"/>
    <ds:schemaRef ds:uri="75304046-ffad-4f70-9f4b-bbc776f1b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0DA80E-297A-4684-9ACE-D09010165BA7}">
  <ds:schemaRefs>
    <ds:schemaRef ds:uri="http://www.w3.org/XML/1998/namespace"/>
    <ds:schemaRef ds:uri="http://purl.org/dc/dcmitype/"/>
    <ds:schemaRef ds:uri="http://purl.org/dc/elements/1.1/"/>
    <ds:schemaRef ds:uri="3e3c509f-5366-4a7c-aa35-40bafc657f2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87fa35a5-d76d-4e1e-a157-b7e263afa671"/>
    <ds:schemaRef ds:uri="75304046-ffad-4f70-9f4b-bbc776f1b69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2BB734A-A80E-4C59-9FCB-B8B1150318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09 20 Decarb Conference</Template>
  <TotalTime>7</TotalTime>
  <Words>85</Words>
  <Application>Microsoft Office PowerPoint</Application>
  <PresentationFormat>Widescreen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Buck</dc:creator>
  <cp:lastModifiedBy>Suzanne Buck</cp:lastModifiedBy>
  <cp:revision>1</cp:revision>
  <dcterms:created xsi:type="dcterms:W3CDTF">2023-10-02T09:40:51Z</dcterms:created>
  <dcterms:modified xsi:type="dcterms:W3CDTF">2023-10-02T09:48:20Z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0x0101003E49370790157C4BAC4D768400F6AE94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