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DCC21E-103E-4A47-87E6-6DB4075815D4}" type="datetimeFigureOut">
              <a:rPr lang="en-GB" smtClean="0"/>
              <a:t>20/03/2024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951126-BDD0-4A67-8A86-78D8134848B1}" type="slidenum">
              <a:rPr lang="en-GB" smtClean="0"/>
              <a:t>‹#›</a:t>
            </a:fld>
            <a:endParaRPr lang="en-GB"/>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96649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1CDCC21E-103E-4A47-87E6-6DB4075815D4}" type="datetimeFigureOut">
              <a:rPr lang="en-GB" smtClean="0"/>
              <a:t>20/03/2024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1951126-BDD0-4A67-8A86-78D8134848B1}" type="slidenum">
              <a:rPr lang="en-GB" smtClean="0"/>
              <a:t>‹#›</a:t>
            </a:fld>
            <a:endParaRPr lang="en-GB"/>
          </a:p>
        </p:txBody>
      </p:sp>
    </p:spTree>
    <p:extLst>
      <p:ext uri="{BB962C8B-B14F-4D97-AF65-F5344CB8AC3E}">
        <p14:creationId xmlns:p14="http://schemas.microsoft.com/office/powerpoint/2010/main" val="775112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DCC21E-103E-4A47-87E6-6DB4075815D4}" type="datetimeFigureOut">
              <a:rPr lang="en-GB" smtClean="0"/>
              <a:t>20/03/2024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951126-BDD0-4A67-8A86-78D8134848B1}" type="slidenum">
              <a:rPr lang="en-GB" smtClean="0"/>
              <a:t>‹#›</a:t>
            </a:fld>
            <a:endParaRPr lang="en-GB"/>
          </a:p>
        </p:txBody>
      </p:sp>
    </p:spTree>
    <p:extLst>
      <p:ext uri="{BB962C8B-B14F-4D97-AF65-F5344CB8AC3E}">
        <p14:creationId xmlns:p14="http://schemas.microsoft.com/office/powerpoint/2010/main" val="24252089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DCC21E-103E-4A47-87E6-6DB4075815D4}" type="datetimeFigureOut">
              <a:rPr lang="en-GB" smtClean="0"/>
              <a:t>20/03/2024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951126-BDD0-4A67-8A86-78D8134848B1}" type="slidenum">
              <a:rPr lang="en-GB" smtClean="0"/>
              <a:t>‹#›</a:t>
            </a:fld>
            <a:endParaRPr lang="en-GB"/>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961032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DCC21E-103E-4A47-87E6-6DB4075815D4}" type="datetimeFigureOut">
              <a:rPr lang="en-GB" smtClean="0"/>
              <a:t>20/03/2024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951126-BDD0-4A67-8A86-78D8134848B1}" type="slidenum">
              <a:rPr lang="en-GB" smtClean="0"/>
              <a:t>‹#›</a:t>
            </a:fld>
            <a:endParaRPr lang="en-GB"/>
          </a:p>
        </p:txBody>
      </p:sp>
    </p:spTree>
    <p:extLst>
      <p:ext uri="{BB962C8B-B14F-4D97-AF65-F5344CB8AC3E}">
        <p14:creationId xmlns:p14="http://schemas.microsoft.com/office/powerpoint/2010/main" val="23929724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DCC21E-103E-4A47-87E6-6DB4075815D4}" type="datetimeFigureOut">
              <a:rPr lang="en-GB" smtClean="0"/>
              <a:t>20/03/2024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951126-BDD0-4A67-8A86-78D8134848B1}" type="slidenum">
              <a:rPr lang="en-GB" smtClean="0"/>
              <a:t>‹#›</a:t>
            </a:fld>
            <a:endParaRPr lang="en-GB"/>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0231280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DCC21E-103E-4A47-87E6-6DB4075815D4}" type="datetimeFigureOut">
              <a:rPr lang="en-GB" smtClean="0"/>
              <a:t>20/03/2024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951126-BDD0-4A67-8A86-78D8134848B1}" type="slidenum">
              <a:rPr lang="en-GB" smtClean="0"/>
              <a:t>‹#›</a:t>
            </a:fld>
            <a:endParaRPr lang="en-GB"/>
          </a:p>
        </p:txBody>
      </p:sp>
    </p:spTree>
    <p:extLst>
      <p:ext uri="{BB962C8B-B14F-4D97-AF65-F5344CB8AC3E}">
        <p14:creationId xmlns:p14="http://schemas.microsoft.com/office/powerpoint/2010/main" val="890435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DCC21E-103E-4A47-87E6-6DB4075815D4}" type="datetimeFigureOut">
              <a:rPr lang="en-GB" smtClean="0"/>
              <a:t>20/03/2024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951126-BDD0-4A67-8A86-78D8134848B1}" type="slidenum">
              <a:rPr lang="en-GB" smtClean="0"/>
              <a:t>‹#›</a:t>
            </a:fld>
            <a:endParaRPr lang="en-GB"/>
          </a:p>
        </p:txBody>
      </p:sp>
    </p:spTree>
    <p:extLst>
      <p:ext uri="{BB962C8B-B14F-4D97-AF65-F5344CB8AC3E}">
        <p14:creationId xmlns:p14="http://schemas.microsoft.com/office/powerpoint/2010/main" val="9223362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DCC21E-103E-4A47-87E6-6DB4075815D4}" type="datetimeFigureOut">
              <a:rPr lang="en-GB" smtClean="0"/>
              <a:t>20/03/2024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951126-BDD0-4A67-8A86-78D8134848B1}" type="slidenum">
              <a:rPr lang="en-GB" smtClean="0"/>
              <a:t>‹#›</a:t>
            </a:fld>
            <a:endParaRPr lang="en-GB"/>
          </a:p>
        </p:txBody>
      </p:sp>
    </p:spTree>
    <p:extLst>
      <p:ext uri="{BB962C8B-B14F-4D97-AF65-F5344CB8AC3E}">
        <p14:creationId xmlns:p14="http://schemas.microsoft.com/office/powerpoint/2010/main" val="1877538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DCC21E-103E-4A47-87E6-6DB4075815D4}" type="datetimeFigureOut">
              <a:rPr lang="en-GB" smtClean="0"/>
              <a:t>20/03/2024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951126-BDD0-4A67-8A86-78D8134848B1}" type="slidenum">
              <a:rPr lang="en-GB" smtClean="0"/>
              <a:t>‹#›</a:t>
            </a:fld>
            <a:endParaRPr lang="en-GB"/>
          </a:p>
        </p:txBody>
      </p:sp>
    </p:spTree>
    <p:extLst>
      <p:ext uri="{BB962C8B-B14F-4D97-AF65-F5344CB8AC3E}">
        <p14:creationId xmlns:p14="http://schemas.microsoft.com/office/powerpoint/2010/main" val="108101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DCC21E-103E-4A47-87E6-6DB4075815D4}" type="datetimeFigureOut">
              <a:rPr lang="en-GB" smtClean="0"/>
              <a:t>20/03/2024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951126-BDD0-4A67-8A86-78D8134848B1}" type="slidenum">
              <a:rPr lang="en-GB" smtClean="0"/>
              <a:t>‹#›</a:t>
            </a:fld>
            <a:endParaRPr lang="en-GB"/>
          </a:p>
        </p:txBody>
      </p:sp>
    </p:spTree>
    <p:extLst>
      <p:ext uri="{BB962C8B-B14F-4D97-AF65-F5344CB8AC3E}">
        <p14:creationId xmlns:p14="http://schemas.microsoft.com/office/powerpoint/2010/main" val="894137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DCC21E-103E-4A47-87E6-6DB4075815D4}" type="datetimeFigureOut">
              <a:rPr lang="en-GB" smtClean="0"/>
              <a:t>20/03/2024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951126-BDD0-4A67-8A86-78D8134848B1}" type="slidenum">
              <a:rPr lang="en-GB" smtClean="0"/>
              <a:t>‹#›</a:t>
            </a:fld>
            <a:endParaRPr lang="en-GB"/>
          </a:p>
        </p:txBody>
      </p:sp>
    </p:spTree>
    <p:extLst>
      <p:ext uri="{BB962C8B-B14F-4D97-AF65-F5344CB8AC3E}">
        <p14:creationId xmlns:p14="http://schemas.microsoft.com/office/powerpoint/2010/main" val="2338919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DCC21E-103E-4A47-87E6-6DB4075815D4}" type="datetimeFigureOut">
              <a:rPr lang="en-GB" smtClean="0"/>
              <a:t>20/03/2024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1951126-BDD0-4A67-8A86-78D8134848B1}" type="slidenum">
              <a:rPr lang="en-GB" smtClean="0"/>
              <a:t>‹#›</a:t>
            </a:fld>
            <a:endParaRPr lang="en-GB"/>
          </a:p>
        </p:txBody>
      </p:sp>
    </p:spTree>
    <p:extLst>
      <p:ext uri="{BB962C8B-B14F-4D97-AF65-F5344CB8AC3E}">
        <p14:creationId xmlns:p14="http://schemas.microsoft.com/office/powerpoint/2010/main" val="2947351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DCC21E-103E-4A47-87E6-6DB4075815D4}" type="datetimeFigureOut">
              <a:rPr lang="en-GB" smtClean="0"/>
              <a:t>20/03/2024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1951126-BDD0-4A67-8A86-78D8134848B1}" type="slidenum">
              <a:rPr lang="en-GB" smtClean="0"/>
              <a:t>‹#›</a:t>
            </a:fld>
            <a:endParaRPr lang="en-GB"/>
          </a:p>
        </p:txBody>
      </p:sp>
    </p:spTree>
    <p:extLst>
      <p:ext uri="{BB962C8B-B14F-4D97-AF65-F5344CB8AC3E}">
        <p14:creationId xmlns:p14="http://schemas.microsoft.com/office/powerpoint/2010/main" val="3990196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DCC21E-103E-4A47-87E6-6DB4075815D4}" type="datetimeFigureOut">
              <a:rPr lang="en-GB" smtClean="0"/>
              <a:t>20/03/2024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1951126-BDD0-4A67-8A86-78D8134848B1}" type="slidenum">
              <a:rPr lang="en-GB" smtClean="0"/>
              <a:t>‹#›</a:t>
            </a:fld>
            <a:endParaRPr lang="en-GB"/>
          </a:p>
        </p:txBody>
      </p:sp>
    </p:spTree>
    <p:extLst>
      <p:ext uri="{BB962C8B-B14F-4D97-AF65-F5344CB8AC3E}">
        <p14:creationId xmlns:p14="http://schemas.microsoft.com/office/powerpoint/2010/main" val="82248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DCC21E-103E-4A47-87E6-6DB4075815D4}" type="datetimeFigureOut">
              <a:rPr lang="en-GB" smtClean="0"/>
              <a:t>20/03/2024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951126-BDD0-4A67-8A86-78D8134848B1}" type="slidenum">
              <a:rPr lang="en-GB" smtClean="0"/>
              <a:t>‹#›</a:t>
            </a:fld>
            <a:endParaRPr lang="en-GB"/>
          </a:p>
        </p:txBody>
      </p:sp>
    </p:spTree>
    <p:extLst>
      <p:ext uri="{BB962C8B-B14F-4D97-AF65-F5344CB8AC3E}">
        <p14:creationId xmlns:p14="http://schemas.microsoft.com/office/powerpoint/2010/main" val="250622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DCC21E-103E-4A47-87E6-6DB4075815D4}" type="datetimeFigureOut">
              <a:rPr lang="en-GB" smtClean="0"/>
              <a:t>20/03/2024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951126-BDD0-4A67-8A86-78D8134848B1}" type="slidenum">
              <a:rPr lang="en-GB" smtClean="0"/>
              <a:t>‹#›</a:t>
            </a:fld>
            <a:endParaRPr lang="en-GB"/>
          </a:p>
        </p:txBody>
      </p:sp>
    </p:spTree>
    <p:extLst>
      <p:ext uri="{BB962C8B-B14F-4D97-AF65-F5344CB8AC3E}">
        <p14:creationId xmlns:p14="http://schemas.microsoft.com/office/powerpoint/2010/main" val="795614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
              <a:schemeClr val="bg2">
                <a:tint val="97000"/>
                <a:hueMod val="92000"/>
                <a:satMod val="169000"/>
                <a:lumMod val="164000"/>
              </a:schemeClr>
            </a:gs>
            <a:gs pos="100000">
              <a:schemeClr val="bg2">
                <a:lumMod val="40000"/>
                <a:lumOff val="60000"/>
              </a:schemeClr>
            </a:gs>
          </a:gsLst>
          <a:lin ang="612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CDCC21E-103E-4A47-87E6-6DB4075815D4}" type="datetimeFigureOut">
              <a:rPr lang="en-GB" smtClean="0"/>
              <a:t>20/03/2024</a:t>
            </a:fld>
            <a:endParaRPr lang="en-GB"/>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GB"/>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41951126-BDD0-4A67-8A86-78D8134848B1}" type="slidenum">
              <a:rPr lang="en-GB" smtClean="0"/>
              <a:t>‹#›</a:t>
            </a:fld>
            <a:endParaRPr lang="en-GB"/>
          </a:p>
        </p:txBody>
      </p:sp>
    </p:spTree>
    <p:extLst>
      <p:ext uri="{BB962C8B-B14F-4D97-AF65-F5344CB8AC3E}">
        <p14:creationId xmlns:p14="http://schemas.microsoft.com/office/powerpoint/2010/main" val="320554073"/>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8A111-3199-3060-BE55-47056B499B4B}"/>
              </a:ext>
            </a:extLst>
          </p:cNvPr>
          <p:cNvSpPr>
            <a:spLocks noGrp="1"/>
          </p:cNvSpPr>
          <p:nvPr>
            <p:ph type="ctrTitle"/>
          </p:nvPr>
        </p:nvSpPr>
        <p:spPr>
          <a:xfrm>
            <a:off x="1524000" y="1122363"/>
            <a:ext cx="4572000" cy="2387600"/>
          </a:xfrm>
        </p:spPr>
        <p:txBody>
          <a:bodyPr>
            <a:normAutofit fontScale="90000"/>
          </a:bodyPr>
          <a:lstStyle/>
          <a:p>
            <a:r>
              <a:rPr lang="en-GB" dirty="0"/>
              <a:t>Local Transport Plan 4 (LTP4) consultation</a:t>
            </a:r>
          </a:p>
        </p:txBody>
      </p:sp>
      <p:sp>
        <p:nvSpPr>
          <p:cNvPr id="3" name="Subtitle 2">
            <a:extLst>
              <a:ext uri="{FF2B5EF4-FFF2-40B4-BE49-F238E27FC236}">
                <a16:creationId xmlns:a16="http://schemas.microsoft.com/office/drawing/2014/main" id="{6256FF97-34DA-D8B5-975A-5A40A612B1F5}"/>
              </a:ext>
            </a:extLst>
          </p:cNvPr>
          <p:cNvSpPr>
            <a:spLocks noGrp="1"/>
          </p:cNvSpPr>
          <p:nvPr>
            <p:ph type="subTitle" idx="1"/>
          </p:nvPr>
        </p:nvSpPr>
        <p:spPr>
          <a:xfrm>
            <a:off x="1524000" y="4451783"/>
            <a:ext cx="3982720" cy="1655762"/>
          </a:xfrm>
        </p:spPr>
        <p:txBody>
          <a:bodyPr/>
          <a:lstStyle/>
          <a:p>
            <a:r>
              <a:rPr lang="en-GB" dirty="0"/>
              <a:t>Luke Barber</a:t>
            </a:r>
          </a:p>
          <a:p>
            <a:r>
              <a:rPr lang="en-GB" dirty="0"/>
              <a:t>Strategic Transport and Policy Manager</a:t>
            </a:r>
          </a:p>
        </p:txBody>
      </p:sp>
      <p:pic>
        <p:nvPicPr>
          <p:cNvPr id="5" name="Picture 4">
            <a:extLst>
              <a:ext uri="{FF2B5EF4-FFF2-40B4-BE49-F238E27FC236}">
                <a16:creationId xmlns:a16="http://schemas.microsoft.com/office/drawing/2014/main" id="{CA6959B6-432D-1A75-5E07-62E3D242B3AA}"/>
              </a:ext>
            </a:extLst>
          </p:cNvPr>
          <p:cNvPicPr>
            <a:picLocks noChangeAspect="1"/>
          </p:cNvPicPr>
          <p:nvPr/>
        </p:nvPicPr>
        <p:blipFill>
          <a:blip r:embed="rId2"/>
          <a:stretch>
            <a:fillRect/>
          </a:stretch>
        </p:blipFill>
        <p:spPr>
          <a:xfrm>
            <a:off x="6679129" y="209725"/>
            <a:ext cx="5280655" cy="6266575"/>
          </a:xfrm>
          <a:prstGeom prst="rect">
            <a:avLst/>
          </a:prstGeom>
          <a:ln>
            <a:noFill/>
          </a:ln>
          <a:effectLst>
            <a:softEdge rad="112500"/>
          </a:effectLst>
        </p:spPr>
      </p:pic>
    </p:spTree>
    <p:extLst>
      <p:ext uri="{BB962C8B-B14F-4D97-AF65-F5344CB8AC3E}">
        <p14:creationId xmlns:p14="http://schemas.microsoft.com/office/powerpoint/2010/main" val="4125285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2FEE6-3E93-4420-DC26-20F399D2EABB}"/>
              </a:ext>
            </a:extLst>
          </p:cNvPr>
          <p:cNvSpPr>
            <a:spLocks noGrp="1"/>
          </p:cNvSpPr>
          <p:nvPr>
            <p:ph type="title"/>
          </p:nvPr>
        </p:nvSpPr>
        <p:spPr>
          <a:xfrm>
            <a:off x="684212" y="229368"/>
            <a:ext cx="8534400" cy="1507067"/>
          </a:xfrm>
        </p:spPr>
        <p:txBody>
          <a:bodyPr/>
          <a:lstStyle/>
          <a:p>
            <a:r>
              <a:rPr lang="en-GB" dirty="0"/>
              <a:t>Key Urban Local Interventions</a:t>
            </a:r>
          </a:p>
        </p:txBody>
      </p:sp>
      <p:sp>
        <p:nvSpPr>
          <p:cNvPr id="3" name="Content Placeholder 2">
            <a:extLst>
              <a:ext uri="{FF2B5EF4-FFF2-40B4-BE49-F238E27FC236}">
                <a16:creationId xmlns:a16="http://schemas.microsoft.com/office/drawing/2014/main" id="{838E2FC1-7428-7A11-94D3-AB0272FC9B79}"/>
              </a:ext>
            </a:extLst>
          </p:cNvPr>
          <p:cNvSpPr>
            <a:spLocks noGrp="1"/>
          </p:cNvSpPr>
          <p:nvPr>
            <p:ph idx="1"/>
          </p:nvPr>
        </p:nvSpPr>
        <p:spPr>
          <a:xfrm>
            <a:off x="684212" y="1736436"/>
            <a:ext cx="4368079" cy="4633578"/>
          </a:xfrm>
        </p:spPr>
        <p:txBody>
          <a:bodyPr>
            <a:normAutofit fontScale="92500" lnSpcReduction="10000"/>
          </a:bodyPr>
          <a:lstStyle/>
          <a:p>
            <a:r>
              <a:rPr lang="en-GB" dirty="0"/>
              <a:t>Delivering substantial and transformative cycling, walking and wheeling improvements, as set out in the Local Cycling and Walking Infrastructure Plan (LCWIP) </a:t>
            </a:r>
          </a:p>
          <a:p>
            <a:endParaRPr lang="en-GB" dirty="0"/>
          </a:p>
          <a:p>
            <a:r>
              <a:rPr lang="en-GB" dirty="0"/>
              <a:t>Deliver bus service improvements to; reduce journey times, improve service reliability, increase passenger numbers and improve passenger satisfaction</a:t>
            </a:r>
          </a:p>
          <a:p>
            <a:endParaRPr lang="en-GB" dirty="0"/>
          </a:p>
          <a:p>
            <a:r>
              <a:rPr lang="en-GB" dirty="0"/>
              <a:t>Traffic capacity improvements to unlock plan led growth</a:t>
            </a:r>
          </a:p>
        </p:txBody>
      </p:sp>
      <p:pic>
        <p:nvPicPr>
          <p:cNvPr id="5" name="Picture 4">
            <a:extLst>
              <a:ext uri="{FF2B5EF4-FFF2-40B4-BE49-F238E27FC236}">
                <a16:creationId xmlns:a16="http://schemas.microsoft.com/office/drawing/2014/main" id="{F5FA2EEF-CCF3-882A-A7B6-384CBA3B8E6B}"/>
              </a:ext>
            </a:extLst>
          </p:cNvPr>
          <p:cNvPicPr>
            <a:picLocks noChangeAspect="1"/>
          </p:cNvPicPr>
          <p:nvPr/>
        </p:nvPicPr>
        <p:blipFill>
          <a:blip r:embed="rId2"/>
          <a:stretch>
            <a:fillRect/>
          </a:stretch>
        </p:blipFill>
        <p:spPr>
          <a:xfrm>
            <a:off x="5530540" y="2504946"/>
            <a:ext cx="6506483" cy="1848108"/>
          </a:xfrm>
          <a:prstGeom prst="rect">
            <a:avLst/>
          </a:prstGeom>
          <a:ln>
            <a:noFill/>
          </a:ln>
          <a:effectLst>
            <a:softEdge rad="112500"/>
          </a:effectLst>
        </p:spPr>
      </p:pic>
    </p:spTree>
    <p:extLst>
      <p:ext uri="{BB962C8B-B14F-4D97-AF65-F5344CB8AC3E}">
        <p14:creationId xmlns:p14="http://schemas.microsoft.com/office/powerpoint/2010/main" val="3522910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1900E-9067-614A-E224-3E713A387EEA}"/>
              </a:ext>
            </a:extLst>
          </p:cNvPr>
          <p:cNvSpPr>
            <a:spLocks noGrp="1"/>
          </p:cNvSpPr>
          <p:nvPr>
            <p:ph type="title"/>
          </p:nvPr>
        </p:nvSpPr>
        <p:spPr>
          <a:xfrm>
            <a:off x="564139" y="146241"/>
            <a:ext cx="8534400" cy="1507067"/>
          </a:xfrm>
        </p:spPr>
        <p:txBody>
          <a:bodyPr/>
          <a:lstStyle/>
          <a:p>
            <a:r>
              <a:rPr lang="en-GB" dirty="0"/>
              <a:t>Rural Interventions</a:t>
            </a:r>
          </a:p>
        </p:txBody>
      </p:sp>
      <p:sp>
        <p:nvSpPr>
          <p:cNvPr id="3" name="Content Placeholder 2">
            <a:extLst>
              <a:ext uri="{FF2B5EF4-FFF2-40B4-BE49-F238E27FC236}">
                <a16:creationId xmlns:a16="http://schemas.microsoft.com/office/drawing/2014/main" id="{D2C7E158-3417-096A-A4AF-BCAFEAE52BB8}"/>
              </a:ext>
            </a:extLst>
          </p:cNvPr>
          <p:cNvSpPr>
            <a:spLocks noGrp="1"/>
          </p:cNvSpPr>
          <p:nvPr>
            <p:ph idx="1"/>
          </p:nvPr>
        </p:nvSpPr>
        <p:spPr>
          <a:xfrm>
            <a:off x="684212" y="1653308"/>
            <a:ext cx="5136357" cy="4839856"/>
          </a:xfrm>
        </p:spPr>
        <p:txBody>
          <a:bodyPr>
            <a:normAutofit lnSpcReduction="10000"/>
          </a:bodyPr>
          <a:lstStyle/>
          <a:p>
            <a:r>
              <a:rPr lang="en-GB" dirty="0"/>
              <a:t>Providing transport options to minimise social isolation for communities</a:t>
            </a:r>
          </a:p>
          <a:p>
            <a:endParaRPr lang="en-GB" dirty="0"/>
          </a:p>
          <a:p>
            <a:r>
              <a:rPr lang="en-GB" dirty="0"/>
              <a:t>Delivering public transport improvements as part of Suffolk County Council’s Bus Service Improvement Plan (BSIP) and the development of Community Rail Partnerships (CRPs) throughout Suffolk</a:t>
            </a:r>
          </a:p>
          <a:p>
            <a:endParaRPr lang="en-GB" dirty="0"/>
          </a:p>
          <a:p>
            <a:r>
              <a:rPr lang="en-GB" dirty="0"/>
              <a:t>Ensuring the natural environment for rural communities is maintained for the benefit of all</a:t>
            </a:r>
          </a:p>
        </p:txBody>
      </p:sp>
      <p:pic>
        <p:nvPicPr>
          <p:cNvPr id="5" name="Picture 4">
            <a:extLst>
              <a:ext uri="{FF2B5EF4-FFF2-40B4-BE49-F238E27FC236}">
                <a16:creationId xmlns:a16="http://schemas.microsoft.com/office/drawing/2014/main" id="{9AC7BF3F-A38C-4B12-89ED-1EB46218F4C8}"/>
              </a:ext>
            </a:extLst>
          </p:cNvPr>
          <p:cNvPicPr>
            <a:picLocks noChangeAspect="1"/>
          </p:cNvPicPr>
          <p:nvPr/>
        </p:nvPicPr>
        <p:blipFill>
          <a:blip r:embed="rId2"/>
          <a:stretch>
            <a:fillRect/>
          </a:stretch>
        </p:blipFill>
        <p:spPr>
          <a:xfrm>
            <a:off x="6180787" y="1495695"/>
            <a:ext cx="5687219" cy="2314898"/>
          </a:xfrm>
          <a:prstGeom prst="rect">
            <a:avLst/>
          </a:prstGeom>
          <a:ln>
            <a:noFill/>
          </a:ln>
          <a:effectLst>
            <a:softEdge rad="112500"/>
          </a:effectLst>
        </p:spPr>
      </p:pic>
    </p:spTree>
    <p:extLst>
      <p:ext uri="{BB962C8B-B14F-4D97-AF65-F5344CB8AC3E}">
        <p14:creationId xmlns:p14="http://schemas.microsoft.com/office/powerpoint/2010/main" val="2955734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9BAF5-2BB7-9EF0-AC95-A91A2B2D451B}"/>
              </a:ext>
            </a:extLst>
          </p:cNvPr>
          <p:cNvSpPr>
            <a:spLocks noGrp="1"/>
          </p:cNvSpPr>
          <p:nvPr>
            <p:ph type="title"/>
          </p:nvPr>
        </p:nvSpPr>
        <p:spPr>
          <a:xfrm>
            <a:off x="758103" y="598823"/>
            <a:ext cx="8534400" cy="1507067"/>
          </a:xfrm>
        </p:spPr>
        <p:txBody>
          <a:bodyPr/>
          <a:lstStyle/>
          <a:p>
            <a:r>
              <a:rPr lang="en-GB" dirty="0"/>
              <a:t>Take part in the consultation</a:t>
            </a:r>
            <a:br>
              <a:rPr lang="en-GB" dirty="0"/>
            </a:br>
            <a:r>
              <a:rPr lang="en-GB" sz="2800" dirty="0"/>
              <a:t>www.suffolk.gov.uk/LTP4</a:t>
            </a:r>
          </a:p>
        </p:txBody>
      </p:sp>
      <p:pic>
        <p:nvPicPr>
          <p:cNvPr id="5" name="Content Placeholder 4">
            <a:extLst>
              <a:ext uri="{FF2B5EF4-FFF2-40B4-BE49-F238E27FC236}">
                <a16:creationId xmlns:a16="http://schemas.microsoft.com/office/drawing/2014/main" id="{5CD49EFB-9384-51FD-B2F5-A71CF13BEED0}"/>
              </a:ext>
            </a:extLst>
          </p:cNvPr>
          <p:cNvPicPr>
            <a:picLocks noGrp="1" noChangeAspect="1"/>
          </p:cNvPicPr>
          <p:nvPr>
            <p:ph idx="1"/>
          </p:nvPr>
        </p:nvPicPr>
        <p:blipFill>
          <a:blip r:embed="rId2"/>
          <a:stretch>
            <a:fillRect/>
          </a:stretch>
        </p:blipFill>
        <p:spPr>
          <a:xfrm>
            <a:off x="879771" y="3048000"/>
            <a:ext cx="2602338" cy="2685214"/>
          </a:xfrm>
          <a:prstGeom prst="rect">
            <a:avLst/>
          </a:prstGeom>
          <a:ln>
            <a:noFill/>
          </a:ln>
          <a:effectLst>
            <a:softEdge rad="112500"/>
          </a:effectLst>
        </p:spPr>
      </p:pic>
      <p:pic>
        <p:nvPicPr>
          <p:cNvPr id="7" name="Picture 6">
            <a:extLst>
              <a:ext uri="{FF2B5EF4-FFF2-40B4-BE49-F238E27FC236}">
                <a16:creationId xmlns:a16="http://schemas.microsoft.com/office/drawing/2014/main" id="{1E867D1F-FED5-2B11-8946-6EB307E5A280}"/>
              </a:ext>
            </a:extLst>
          </p:cNvPr>
          <p:cNvPicPr>
            <a:picLocks noChangeAspect="1"/>
          </p:cNvPicPr>
          <p:nvPr/>
        </p:nvPicPr>
        <p:blipFill>
          <a:blip r:embed="rId3"/>
          <a:stretch>
            <a:fillRect/>
          </a:stretch>
        </p:blipFill>
        <p:spPr>
          <a:xfrm>
            <a:off x="4771106" y="2385079"/>
            <a:ext cx="6582694" cy="3962953"/>
          </a:xfrm>
          <a:prstGeom prst="rect">
            <a:avLst/>
          </a:prstGeom>
          <a:ln>
            <a:noFill/>
          </a:ln>
          <a:effectLst>
            <a:softEdge rad="112500"/>
          </a:effectLst>
        </p:spPr>
      </p:pic>
    </p:spTree>
    <p:extLst>
      <p:ext uri="{BB962C8B-B14F-4D97-AF65-F5344CB8AC3E}">
        <p14:creationId xmlns:p14="http://schemas.microsoft.com/office/powerpoint/2010/main" val="3996185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A3847-7A34-9B06-8B02-E48129B27B51}"/>
              </a:ext>
            </a:extLst>
          </p:cNvPr>
          <p:cNvSpPr>
            <a:spLocks noGrp="1"/>
          </p:cNvSpPr>
          <p:nvPr>
            <p:ph type="title"/>
          </p:nvPr>
        </p:nvSpPr>
        <p:spPr>
          <a:xfrm>
            <a:off x="730394" y="367914"/>
            <a:ext cx="8534400" cy="1507067"/>
          </a:xfrm>
        </p:spPr>
        <p:txBody>
          <a:bodyPr/>
          <a:lstStyle/>
          <a:p>
            <a:r>
              <a:rPr lang="en-GB" dirty="0"/>
              <a:t>Next Steps</a:t>
            </a:r>
          </a:p>
        </p:txBody>
      </p:sp>
      <p:sp>
        <p:nvSpPr>
          <p:cNvPr id="3" name="Content Placeholder 2">
            <a:extLst>
              <a:ext uri="{FF2B5EF4-FFF2-40B4-BE49-F238E27FC236}">
                <a16:creationId xmlns:a16="http://schemas.microsoft.com/office/drawing/2014/main" id="{9E8723D4-2054-6FB0-96F7-4A698F55AD66}"/>
              </a:ext>
            </a:extLst>
          </p:cNvPr>
          <p:cNvSpPr>
            <a:spLocks noGrp="1"/>
          </p:cNvSpPr>
          <p:nvPr>
            <p:ph idx="1"/>
          </p:nvPr>
        </p:nvSpPr>
        <p:spPr>
          <a:xfrm>
            <a:off x="730394" y="1979802"/>
            <a:ext cx="8534400" cy="4370663"/>
          </a:xfrm>
        </p:spPr>
        <p:txBody>
          <a:bodyPr>
            <a:normAutofit fontScale="92500" lnSpcReduction="20000"/>
          </a:bodyPr>
          <a:lstStyle/>
          <a:p>
            <a:r>
              <a:rPr lang="en-GB" dirty="0"/>
              <a:t>Consultation is running from 12 February 2024 and will run for 8 weeks</a:t>
            </a:r>
          </a:p>
          <a:p>
            <a:endParaRPr lang="en-GB" dirty="0"/>
          </a:p>
          <a:p>
            <a:r>
              <a:rPr lang="en-GB" dirty="0"/>
              <a:t>So far, we have received over 800 responses</a:t>
            </a:r>
          </a:p>
          <a:p>
            <a:endParaRPr lang="en-GB" dirty="0"/>
          </a:p>
          <a:p>
            <a:r>
              <a:rPr lang="en-GB" dirty="0"/>
              <a:t>The results of the consultation will feed into the drafting of the LTP4 Part 1 and Area Implementation Plans</a:t>
            </a:r>
          </a:p>
          <a:p>
            <a:endParaRPr lang="en-GB" dirty="0"/>
          </a:p>
          <a:p>
            <a:r>
              <a:rPr lang="en-GB" dirty="0"/>
              <a:t>DfT requires a list of potential interventions in time for the ‘next government’, but nobody (other than Rishi Sunak) knows when that will be…</a:t>
            </a:r>
          </a:p>
          <a:p>
            <a:endParaRPr lang="en-GB" dirty="0"/>
          </a:p>
          <a:p>
            <a:r>
              <a:rPr lang="en-GB" dirty="0"/>
              <a:t>We are anticipating a further round of consultation on the full document in Autumn 2024</a:t>
            </a:r>
          </a:p>
        </p:txBody>
      </p:sp>
    </p:spTree>
    <p:extLst>
      <p:ext uri="{BB962C8B-B14F-4D97-AF65-F5344CB8AC3E}">
        <p14:creationId xmlns:p14="http://schemas.microsoft.com/office/powerpoint/2010/main" val="10246810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04F85-CB61-B976-0836-7B0786865922}"/>
              </a:ext>
            </a:extLst>
          </p:cNvPr>
          <p:cNvSpPr>
            <a:spLocks noGrp="1"/>
          </p:cNvSpPr>
          <p:nvPr>
            <p:ph type="title"/>
          </p:nvPr>
        </p:nvSpPr>
        <p:spPr>
          <a:xfrm>
            <a:off x="684212" y="594840"/>
            <a:ext cx="8534400" cy="1507067"/>
          </a:xfrm>
        </p:spPr>
        <p:txBody>
          <a:bodyPr/>
          <a:lstStyle/>
          <a:p>
            <a:r>
              <a:rPr lang="en-GB" dirty="0"/>
              <a:t>Thank you for listening</a:t>
            </a:r>
          </a:p>
        </p:txBody>
      </p:sp>
      <p:sp>
        <p:nvSpPr>
          <p:cNvPr id="3" name="Content Placeholder 2">
            <a:extLst>
              <a:ext uri="{FF2B5EF4-FFF2-40B4-BE49-F238E27FC236}">
                <a16:creationId xmlns:a16="http://schemas.microsoft.com/office/drawing/2014/main" id="{56BE0E3D-1EEE-2735-DE98-68F76B2F1FC2}"/>
              </a:ext>
            </a:extLst>
          </p:cNvPr>
          <p:cNvSpPr>
            <a:spLocks noGrp="1"/>
          </p:cNvSpPr>
          <p:nvPr>
            <p:ph idx="1"/>
          </p:nvPr>
        </p:nvSpPr>
        <p:spPr>
          <a:xfrm>
            <a:off x="684212" y="2036428"/>
            <a:ext cx="8534400" cy="3615267"/>
          </a:xfrm>
        </p:spPr>
        <p:txBody>
          <a:bodyPr/>
          <a:lstStyle/>
          <a:p>
            <a:r>
              <a:rPr lang="en-GB" dirty="0"/>
              <a:t>Any Questions?</a:t>
            </a:r>
          </a:p>
        </p:txBody>
      </p:sp>
    </p:spTree>
    <p:extLst>
      <p:ext uri="{BB962C8B-B14F-4D97-AF65-F5344CB8AC3E}">
        <p14:creationId xmlns:p14="http://schemas.microsoft.com/office/powerpoint/2010/main" val="935834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0ED3C-0885-9140-2FB8-EE5ED470FB01}"/>
              </a:ext>
            </a:extLst>
          </p:cNvPr>
          <p:cNvSpPr>
            <a:spLocks noGrp="1"/>
          </p:cNvSpPr>
          <p:nvPr>
            <p:ph type="title"/>
          </p:nvPr>
        </p:nvSpPr>
        <p:spPr>
          <a:xfrm>
            <a:off x="695000" y="238605"/>
            <a:ext cx="5929024" cy="1507067"/>
          </a:xfrm>
        </p:spPr>
        <p:txBody>
          <a:bodyPr/>
          <a:lstStyle/>
          <a:p>
            <a:r>
              <a:rPr lang="en-GB" dirty="0"/>
              <a:t>What is the LTP4?</a:t>
            </a:r>
          </a:p>
        </p:txBody>
      </p:sp>
      <p:sp>
        <p:nvSpPr>
          <p:cNvPr id="3" name="Content Placeholder 2">
            <a:extLst>
              <a:ext uri="{FF2B5EF4-FFF2-40B4-BE49-F238E27FC236}">
                <a16:creationId xmlns:a16="http://schemas.microsoft.com/office/drawing/2014/main" id="{DA8361D3-7506-1F87-8544-95E7A86FD49C}"/>
              </a:ext>
            </a:extLst>
          </p:cNvPr>
          <p:cNvSpPr>
            <a:spLocks noGrp="1"/>
          </p:cNvSpPr>
          <p:nvPr>
            <p:ph idx="1"/>
          </p:nvPr>
        </p:nvSpPr>
        <p:spPr>
          <a:xfrm>
            <a:off x="695000" y="2297853"/>
            <a:ext cx="5521073" cy="3615267"/>
          </a:xfrm>
        </p:spPr>
        <p:txBody>
          <a:bodyPr/>
          <a:lstStyle/>
          <a:p>
            <a:r>
              <a:rPr lang="en-GB" dirty="0"/>
              <a:t>The Local Transport Plan (LTP) is the key document which sets out a long-term vision for transport in Suffolk</a:t>
            </a:r>
          </a:p>
          <a:p>
            <a:r>
              <a:rPr lang="en-GB" dirty="0"/>
              <a:t>This consultation is on the fourth version of the LTP and will cover the period to 2040</a:t>
            </a:r>
          </a:p>
        </p:txBody>
      </p:sp>
      <p:pic>
        <p:nvPicPr>
          <p:cNvPr id="5" name="Picture 4">
            <a:extLst>
              <a:ext uri="{FF2B5EF4-FFF2-40B4-BE49-F238E27FC236}">
                <a16:creationId xmlns:a16="http://schemas.microsoft.com/office/drawing/2014/main" id="{F05D21DD-30D0-43BA-4267-1F2E0E28363D}"/>
              </a:ext>
            </a:extLst>
          </p:cNvPr>
          <p:cNvPicPr>
            <a:picLocks noChangeAspect="1"/>
          </p:cNvPicPr>
          <p:nvPr/>
        </p:nvPicPr>
        <p:blipFill>
          <a:blip r:embed="rId2"/>
          <a:stretch>
            <a:fillRect/>
          </a:stretch>
        </p:blipFill>
        <p:spPr>
          <a:xfrm>
            <a:off x="7050150" y="336267"/>
            <a:ext cx="4715297" cy="6185465"/>
          </a:xfrm>
          <a:prstGeom prst="rect">
            <a:avLst/>
          </a:prstGeom>
          <a:ln>
            <a:noFill/>
          </a:ln>
          <a:effectLst>
            <a:softEdge rad="112500"/>
          </a:effectLst>
        </p:spPr>
      </p:pic>
    </p:spTree>
    <p:extLst>
      <p:ext uri="{BB962C8B-B14F-4D97-AF65-F5344CB8AC3E}">
        <p14:creationId xmlns:p14="http://schemas.microsoft.com/office/powerpoint/2010/main" val="2763784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C000E-C71C-EF16-D61B-92ECAA7EC359}"/>
              </a:ext>
            </a:extLst>
          </p:cNvPr>
          <p:cNvSpPr>
            <a:spLocks noGrp="1"/>
          </p:cNvSpPr>
          <p:nvPr>
            <p:ph type="title"/>
          </p:nvPr>
        </p:nvSpPr>
        <p:spPr>
          <a:xfrm>
            <a:off x="684212" y="241446"/>
            <a:ext cx="8534400" cy="1507067"/>
          </a:xfrm>
        </p:spPr>
        <p:txBody>
          <a:bodyPr/>
          <a:lstStyle/>
          <a:p>
            <a:r>
              <a:rPr lang="en-GB" dirty="0"/>
              <a:t>Key Themes</a:t>
            </a:r>
          </a:p>
        </p:txBody>
      </p:sp>
      <p:sp>
        <p:nvSpPr>
          <p:cNvPr id="3" name="Content Placeholder 2">
            <a:extLst>
              <a:ext uri="{FF2B5EF4-FFF2-40B4-BE49-F238E27FC236}">
                <a16:creationId xmlns:a16="http://schemas.microsoft.com/office/drawing/2014/main" id="{6D8DAEB1-434A-D7F9-F78C-11770BBC3F56}"/>
              </a:ext>
            </a:extLst>
          </p:cNvPr>
          <p:cNvSpPr>
            <a:spLocks noGrp="1"/>
          </p:cNvSpPr>
          <p:nvPr>
            <p:ph idx="1"/>
          </p:nvPr>
        </p:nvSpPr>
        <p:spPr>
          <a:xfrm>
            <a:off x="684212" y="1470960"/>
            <a:ext cx="8534400" cy="4954382"/>
          </a:xfrm>
        </p:spPr>
        <p:txBody>
          <a:bodyPr>
            <a:normAutofit lnSpcReduction="10000"/>
          </a:bodyPr>
          <a:lstStyle/>
          <a:p>
            <a:r>
              <a:rPr lang="en-GB" sz="2400" dirty="0"/>
              <a:t>Decarbonisation of Transport</a:t>
            </a:r>
          </a:p>
          <a:p>
            <a:endParaRPr lang="en-GB" sz="2400" dirty="0"/>
          </a:p>
          <a:p>
            <a:endParaRPr lang="en-GB" sz="2400" dirty="0"/>
          </a:p>
          <a:p>
            <a:r>
              <a:rPr lang="en-GB" sz="2400" dirty="0"/>
              <a:t>A strong, sustainable and fair economy</a:t>
            </a:r>
          </a:p>
          <a:p>
            <a:endParaRPr lang="en-GB" sz="2400" dirty="0"/>
          </a:p>
          <a:p>
            <a:endParaRPr lang="en-GB" sz="2400" dirty="0"/>
          </a:p>
          <a:p>
            <a:r>
              <a:rPr lang="en-GB" sz="2400" dirty="0"/>
              <a:t>Health, Wellbeing and Social inclusion</a:t>
            </a:r>
          </a:p>
          <a:p>
            <a:endParaRPr lang="en-GB" sz="2400" dirty="0"/>
          </a:p>
          <a:p>
            <a:endParaRPr lang="en-GB" sz="2400" dirty="0"/>
          </a:p>
          <a:p>
            <a:r>
              <a:rPr lang="en-GB" sz="2400" dirty="0"/>
              <a:t>Creating better places</a:t>
            </a:r>
          </a:p>
        </p:txBody>
      </p:sp>
      <p:pic>
        <p:nvPicPr>
          <p:cNvPr id="5" name="Picture 4">
            <a:extLst>
              <a:ext uri="{FF2B5EF4-FFF2-40B4-BE49-F238E27FC236}">
                <a16:creationId xmlns:a16="http://schemas.microsoft.com/office/drawing/2014/main" id="{FE8E35A0-8961-2FB8-ABF2-FFE6C96578A9}"/>
              </a:ext>
            </a:extLst>
          </p:cNvPr>
          <p:cNvPicPr>
            <a:picLocks noChangeAspect="1"/>
          </p:cNvPicPr>
          <p:nvPr/>
        </p:nvPicPr>
        <p:blipFill>
          <a:blip r:embed="rId2"/>
          <a:stretch>
            <a:fillRect/>
          </a:stretch>
        </p:blipFill>
        <p:spPr>
          <a:xfrm>
            <a:off x="8667375" y="1470959"/>
            <a:ext cx="2686425" cy="981212"/>
          </a:xfrm>
          <a:prstGeom prst="rect">
            <a:avLst/>
          </a:prstGeom>
        </p:spPr>
      </p:pic>
      <p:pic>
        <p:nvPicPr>
          <p:cNvPr id="7" name="Picture 6">
            <a:extLst>
              <a:ext uri="{FF2B5EF4-FFF2-40B4-BE49-F238E27FC236}">
                <a16:creationId xmlns:a16="http://schemas.microsoft.com/office/drawing/2014/main" id="{E0A54E85-7BA9-4A17-51DF-65E562CB77E8}"/>
              </a:ext>
            </a:extLst>
          </p:cNvPr>
          <p:cNvPicPr>
            <a:picLocks noChangeAspect="1"/>
          </p:cNvPicPr>
          <p:nvPr/>
        </p:nvPicPr>
        <p:blipFill>
          <a:blip r:embed="rId3"/>
          <a:stretch>
            <a:fillRect/>
          </a:stretch>
        </p:blipFill>
        <p:spPr>
          <a:xfrm>
            <a:off x="8629270" y="2811226"/>
            <a:ext cx="2724530" cy="971686"/>
          </a:xfrm>
          <a:prstGeom prst="rect">
            <a:avLst/>
          </a:prstGeom>
        </p:spPr>
      </p:pic>
      <p:pic>
        <p:nvPicPr>
          <p:cNvPr id="9" name="Picture 8">
            <a:extLst>
              <a:ext uri="{FF2B5EF4-FFF2-40B4-BE49-F238E27FC236}">
                <a16:creationId xmlns:a16="http://schemas.microsoft.com/office/drawing/2014/main" id="{59086918-8E66-0AB6-5AB9-486CF721552E}"/>
              </a:ext>
            </a:extLst>
          </p:cNvPr>
          <p:cNvPicPr>
            <a:picLocks noChangeAspect="1"/>
          </p:cNvPicPr>
          <p:nvPr/>
        </p:nvPicPr>
        <p:blipFill>
          <a:blip r:embed="rId4"/>
          <a:stretch>
            <a:fillRect/>
          </a:stretch>
        </p:blipFill>
        <p:spPr>
          <a:xfrm>
            <a:off x="8629269" y="4141967"/>
            <a:ext cx="2705478" cy="952633"/>
          </a:xfrm>
          <a:prstGeom prst="rect">
            <a:avLst/>
          </a:prstGeom>
        </p:spPr>
      </p:pic>
      <p:pic>
        <p:nvPicPr>
          <p:cNvPr id="11" name="Picture 10">
            <a:extLst>
              <a:ext uri="{FF2B5EF4-FFF2-40B4-BE49-F238E27FC236}">
                <a16:creationId xmlns:a16="http://schemas.microsoft.com/office/drawing/2014/main" id="{4C0035E0-AB02-9D95-4A40-6F519AFD238C}"/>
              </a:ext>
            </a:extLst>
          </p:cNvPr>
          <p:cNvPicPr>
            <a:picLocks noChangeAspect="1"/>
          </p:cNvPicPr>
          <p:nvPr/>
        </p:nvPicPr>
        <p:blipFill>
          <a:blip r:embed="rId5"/>
          <a:stretch>
            <a:fillRect/>
          </a:stretch>
        </p:blipFill>
        <p:spPr>
          <a:xfrm>
            <a:off x="8648322" y="5453655"/>
            <a:ext cx="2686425" cy="971686"/>
          </a:xfrm>
          <a:prstGeom prst="rect">
            <a:avLst/>
          </a:prstGeom>
        </p:spPr>
      </p:pic>
    </p:spTree>
    <p:extLst>
      <p:ext uri="{BB962C8B-B14F-4D97-AF65-F5344CB8AC3E}">
        <p14:creationId xmlns:p14="http://schemas.microsoft.com/office/powerpoint/2010/main" val="461407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8C75F-FD3F-BE86-DDE3-EF5DE0B9F52A}"/>
              </a:ext>
            </a:extLst>
          </p:cNvPr>
          <p:cNvSpPr>
            <a:spLocks noGrp="1"/>
          </p:cNvSpPr>
          <p:nvPr>
            <p:ph type="title"/>
          </p:nvPr>
        </p:nvSpPr>
        <p:spPr>
          <a:xfrm>
            <a:off x="767339" y="537300"/>
            <a:ext cx="8534400" cy="1507067"/>
          </a:xfrm>
        </p:spPr>
        <p:txBody>
          <a:bodyPr/>
          <a:lstStyle/>
          <a:p>
            <a:r>
              <a:rPr lang="en-GB" dirty="0"/>
              <a:t>Decarbonisation of Transport</a:t>
            </a:r>
            <a:br>
              <a:rPr lang="en-GB" dirty="0"/>
            </a:br>
            <a:endParaRPr lang="en-GB" dirty="0"/>
          </a:p>
        </p:txBody>
      </p:sp>
      <p:sp>
        <p:nvSpPr>
          <p:cNvPr id="3" name="Content Placeholder 2">
            <a:extLst>
              <a:ext uri="{FF2B5EF4-FFF2-40B4-BE49-F238E27FC236}">
                <a16:creationId xmlns:a16="http://schemas.microsoft.com/office/drawing/2014/main" id="{A27903B3-DEB0-486F-83AF-B51F7EB7C89F}"/>
              </a:ext>
            </a:extLst>
          </p:cNvPr>
          <p:cNvSpPr>
            <a:spLocks noGrp="1"/>
          </p:cNvSpPr>
          <p:nvPr>
            <p:ph idx="1"/>
          </p:nvPr>
        </p:nvSpPr>
        <p:spPr>
          <a:xfrm>
            <a:off x="767339" y="2302164"/>
            <a:ext cx="7582333" cy="3615267"/>
          </a:xfrm>
        </p:spPr>
        <p:txBody>
          <a:bodyPr>
            <a:normAutofit lnSpcReduction="10000"/>
          </a:bodyPr>
          <a:lstStyle/>
          <a:p>
            <a:r>
              <a:rPr lang="en-GB" dirty="0"/>
              <a:t>Helping residents to make fewer trips, through; spatial planning to reduce the need to travel, connecting communities to the services they rely on</a:t>
            </a:r>
          </a:p>
          <a:p>
            <a:endParaRPr lang="en-GB" dirty="0"/>
          </a:p>
          <a:p>
            <a:r>
              <a:rPr lang="en-GB" dirty="0"/>
              <a:t>Shifting to more sustainable modes</a:t>
            </a:r>
          </a:p>
          <a:p>
            <a:endParaRPr lang="en-GB" dirty="0"/>
          </a:p>
          <a:p>
            <a:r>
              <a:rPr lang="en-GB" dirty="0"/>
              <a:t>Improving the take up of low carbon fuels</a:t>
            </a:r>
          </a:p>
          <a:p>
            <a:endParaRPr lang="en-GB" dirty="0"/>
          </a:p>
          <a:p>
            <a:r>
              <a:rPr lang="en-GB" dirty="0"/>
              <a:t>Shifting a greater proportion of freight to rail</a:t>
            </a:r>
          </a:p>
        </p:txBody>
      </p:sp>
      <p:pic>
        <p:nvPicPr>
          <p:cNvPr id="5" name="Picture 4">
            <a:extLst>
              <a:ext uri="{FF2B5EF4-FFF2-40B4-BE49-F238E27FC236}">
                <a16:creationId xmlns:a16="http://schemas.microsoft.com/office/drawing/2014/main" id="{9EC4F8AE-B867-54F8-309A-4DB8B0690FAF}"/>
              </a:ext>
            </a:extLst>
          </p:cNvPr>
          <p:cNvPicPr>
            <a:picLocks noChangeAspect="1"/>
          </p:cNvPicPr>
          <p:nvPr/>
        </p:nvPicPr>
        <p:blipFill>
          <a:blip r:embed="rId2"/>
          <a:stretch>
            <a:fillRect/>
          </a:stretch>
        </p:blipFill>
        <p:spPr>
          <a:xfrm>
            <a:off x="8667375" y="537300"/>
            <a:ext cx="2686425" cy="981212"/>
          </a:xfrm>
          <a:prstGeom prst="rect">
            <a:avLst/>
          </a:prstGeom>
        </p:spPr>
      </p:pic>
    </p:spTree>
    <p:extLst>
      <p:ext uri="{BB962C8B-B14F-4D97-AF65-F5344CB8AC3E}">
        <p14:creationId xmlns:p14="http://schemas.microsoft.com/office/powerpoint/2010/main" val="442911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2A0F6-39D6-A87B-D960-55333F9A034A}"/>
              </a:ext>
            </a:extLst>
          </p:cNvPr>
          <p:cNvSpPr>
            <a:spLocks noGrp="1"/>
          </p:cNvSpPr>
          <p:nvPr>
            <p:ph type="title"/>
          </p:nvPr>
        </p:nvSpPr>
        <p:spPr>
          <a:xfrm>
            <a:off x="838200" y="365125"/>
            <a:ext cx="6944360" cy="1325563"/>
          </a:xfrm>
        </p:spPr>
        <p:txBody>
          <a:bodyPr>
            <a:normAutofit fontScale="90000"/>
          </a:bodyPr>
          <a:lstStyle/>
          <a:p>
            <a:r>
              <a:rPr lang="en-GB" dirty="0"/>
              <a:t>A strong, sustainable and fair economy</a:t>
            </a:r>
            <a:br>
              <a:rPr lang="en-GB" dirty="0"/>
            </a:br>
            <a:endParaRPr lang="en-GB" dirty="0"/>
          </a:p>
        </p:txBody>
      </p:sp>
      <p:sp>
        <p:nvSpPr>
          <p:cNvPr id="3" name="Content Placeholder 2">
            <a:extLst>
              <a:ext uri="{FF2B5EF4-FFF2-40B4-BE49-F238E27FC236}">
                <a16:creationId xmlns:a16="http://schemas.microsoft.com/office/drawing/2014/main" id="{A1BB7E76-BE3A-B5A4-B7FE-2FA70317FFE2}"/>
              </a:ext>
            </a:extLst>
          </p:cNvPr>
          <p:cNvSpPr>
            <a:spLocks noGrp="1"/>
          </p:cNvSpPr>
          <p:nvPr>
            <p:ph idx="1"/>
          </p:nvPr>
        </p:nvSpPr>
        <p:spPr>
          <a:xfrm>
            <a:off x="838200" y="2265218"/>
            <a:ext cx="7332952" cy="3615267"/>
          </a:xfrm>
        </p:spPr>
        <p:txBody>
          <a:bodyPr>
            <a:normAutofit lnSpcReduction="10000"/>
          </a:bodyPr>
          <a:lstStyle/>
          <a:p>
            <a:r>
              <a:rPr lang="en-GB" dirty="0"/>
              <a:t>Influence National Government, through Transport East, to secure rail and strategic road improvements in Suffolk</a:t>
            </a:r>
          </a:p>
          <a:p>
            <a:endParaRPr lang="en-GB" dirty="0"/>
          </a:p>
          <a:p>
            <a:r>
              <a:rPr lang="en-GB" dirty="0"/>
              <a:t>Support freight to adopt lowest carbon transport opportunities, reflecting the key UK role of Felixstowe Port</a:t>
            </a:r>
          </a:p>
          <a:p>
            <a:endParaRPr lang="en-GB" dirty="0"/>
          </a:p>
          <a:p>
            <a:r>
              <a:rPr lang="en-GB" dirty="0"/>
              <a:t>Build upon Suffolk’s unique qualities to attract visitors and spread prosperity throughout Suffolk</a:t>
            </a:r>
          </a:p>
        </p:txBody>
      </p:sp>
      <p:pic>
        <p:nvPicPr>
          <p:cNvPr id="5" name="Picture 4">
            <a:extLst>
              <a:ext uri="{FF2B5EF4-FFF2-40B4-BE49-F238E27FC236}">
                <a16:creationId xmlns:a16="http://schemas.microsoft.com/office/drawing/2014/main" id="{F01D3A08-730E-D9E5-2313-BB8294B9DFC7}"/>
              </a:ext>
            </a:extLst>
          </p:cNvPr>
          <p:cNvPicPr>
            <a:picLocks noChangeAspect="1"/>
          </p:cNvPicPr>
          <p:nvPr/>
        </p:nvPicPr>
        <p:blipFill>
          <a:blip r:embed="rId2"/>
          <a:stretch>
            <a:fillRect/>
          </a:stretch>
        </p:blipFill>
        <p:spPr>
          <a:xfrm>
            <a:off x="8629270" y="300628"/>
            <a:ext cx="2724530" cy="971686"/>
          </a:xfrm>
          <a:prstGeom prst="rect">
            <a:avLst/>
          </a:prstGeom>
        </p:spPr>
      </p:pic>
    </p:spTree>
    <p:extLst>
      <p:ext uri="{BB962C8B-B14F-4D97-AF65-F5344CB8AC3E}">
        <p14:creationId xmlns:p14="http://schemas.microsoft.com/office/powerpoint/2010/main" val="3354795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87800-199A-9E0F-E8B8-E0069F1A3CB5}"/>
              </a:ext>
            </a:extLst>
          </p:cNvPr>
          <p:cNvSpPr>
            <a:spLocks noGrp="1"/>
          </p:cNvSpPr>
          <p:nvPr>
            <p:ph type="title"/>
          </p:nvPr>
        </p:nvSpPr>
        <p:spPr>
          <a:xfrm>
            <a:off x="838200" y="365125"/>
            <a:ext cx="6985000" cy="1325563"/>
          </a:xfrm>
        </p:spPr>
        <p:txBody>
          <a:bodyPr>
            <a:normAutofit fontScale="90000"/>
          </a:bodyPr>
          <a:lstStyle/>
          <a:p>
            <a:r>
              <a:rPr lang="en-GB" dirty="0"/>
              <a:t>Health, Wellbeing and Social inclusion</a:t>
            </a:r>
            <a:br>
              <a:rPr lang="en-GB" dirty="0"/>
            </a:br>
            <a:endParaRPr lang="en-GB" dirty="0"/>
          </a:p>
        </p:txBody>
      </p:sp>
      <p:sp>
        <p:nvSpPr>
          <p:cNvPr id="3" name="Content Placeholder 2">
            <a:extLst>
              <a:ext uri="{FF2B5EF4-FFF2-40B4-BE49-F238E27FC236}">
                <a16:creationId xmlns:a16="http://schemas.microsoft.com/office/drawing/2014/main" id="{38163A97-4967-DEC2-3FBB-F55830E90B2D}"/>
              </a:ext>
            </a:extLst>
          </p:cNvPr>
          <p:cNvSpPr>
            <a:spLocks noGrp="1"/>
          </p:cNvSpPr>
          <p:nvPr>
            <p:ph idx="1"/>
          </p:nvPr>
        </p:nvSpPr>
        <p:spPr>
          <a:xfrm>
            <a:off x="838200" y="2366818"/>
            <a:ext cx="8534400" cy="3615267"/>
          </a:xfrm>
        </p:spPr>
        <p:txBody>
          <a:bodyPr/>
          <a:lstStyle/>
          <a:p>
            <a:r>
              <a:rPr lang="en-GB" dirty="0"/>
              <a:t>Improve access to active travel options and access to the countryside and natural greenspace, to encourage the physical and mental health benefits for residents</a:t>
            </a:r>
          </a:p>
          <a:p>
            <a:endParaRPr lang="en-GB" dirty="0"/>
          </a:p>
          <a:p>
            <a:r>
              <a:rPr lang="en-GB" dirty="0"/>
              <a:t>Provide a range of transport options to all communities</a:t>
            </a:r>
          </a:p>
          <a:p>
            <a:endParaRPr lang="en-GB" dirty="0"/>
          </a:p>
          <a:p>
            <a:r>
              <a:rPr lang="en-GB" dirty="0"/>
              <a:t>Improve air quality in Suffolk, focusing on areas where transport related air quality is shortening lives</a:t>
            </a:r>
          </a:p>
        </p:txBody>
      </p:sp>
      <p:pic>
        <p:nvPicPr>
          <p:cNvPr id="5" name="Picture 4">
            <a:extLst>
              <a:ext uri="{FF2B5EF4-FFF2-40B4-BE49-F238E27FC236}">
                <a16:creationId xmlns:a16="http://schemas.microsoft.com/office/drawing/2014/main" id="{B85AB5EC-2C5C-3E45-6D3A-FE430CACF6EA}"/>
              </a:ext>
            </a:extLst>
          </p:cNvPr>
          <p:cNvPicPr>
            <a:picLocks noChangeAspect="1"/>
          </p:cNvPicPr>
          <p:nvPr/>
        </p:nvPicPr>
        <p:blipFill>
          <a:blip r:embed="rId2"/>
          <a:stretch>
            <a:fillRect/>
          </a:stretch>
        </p:blipFill>
        <p:spPr>
          <a:xfrm>
            <a:off x="8648322" y="365125"/>
            <a:ext cx="2705478" cy="952633"/>
          </a:xfrm>
          <a:prstGeom prst="rect">
            <a:avLst/>
          </a:prstGeom>
        </p:spPr>
      </p:pic>
    </p:spTree>
    <p:extLst>
      <p:ext uri="{BB962C8B-B14F-4D97-AF65-F5344CB8AC3E}">
        <p14:creationId xmlns:p14="http://schemas.microsoft.com/office/powerpoint/2010/main" val="1233178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74E41-B7E9-2719-3BF9-6D6D4BC3B9BC}"/>
              </a:ext>
            </a:extLst>
          </p:cNvPr>
          <p:cNvSpPr>
            <a:spLocks noGrp="1"/>
          </p:cNvSpPr>
          <p:nvPr>
            <p:ph type="title"/>
          </p:nvPr>
        </p:nvSpPr>
        <p:spPr>
          <a:xfrm>
            <a:off x="758103" y="365125"/>
            <a:ext cx="8534400" cy="1507067"/>
          </a:xfrm>
        </p:spPr>
        <p:txBody>
          <a:bodyPr/>
          <a:lstStyle/>
          <a:p>
            <a:r>
              <a:rPr lang="en-GB" dirty="0"/>
              <a:t>Creating better places</a:t>
            </a:r>
            <a:br>
              <a:rPr lang="en-GB" dirty="0"/>
            </a:br>
            <a:endParaRPr lang="en-GB" dirty="0"/>
          </a:p>
        </p:txBody>
      </p:sp>
      <p:sp>
        <p:nvSpPr>
          <p:cNvPr id="3" name="Content Placeholder 2">
            <a:extLst>
              <a:ext uri="{FF2B5EF4-FFF2-40B4-BE49-F238E27FC236}">
                <a16:creationId xmlns:a16="http://schemas.microsoft.com/office/drawing/2014/main" id="{E5242812-E067-EA2C-B86C-7A97D2469462}"/>
              </a:ext>
            </a:extLst>
          </p:cNvPr>
          <p:cNvSpPr>
            <a:spLocks noGrp="1"/>
          </p:cNvSpPr>
          <p:nvPr>
            <p:ph idx="1"/>
          </p:nvPr>
        </p:nvSpPr>
        <p:spPr>
          <a:xfrm>
            <a:off x="758103" y="2311400"/>
            <a:ext cx="8534400" cy="3615267"/>
          </a:xfrm>
        </p:spPr>
        <p:txBody>
          <a:bodyPr>
            <a:normAutofit lnSpcReduction="10000"/>
          </a:bodyPr>
          <a:lstStyle/>
          <a:p>
            <a:r>
              <a:rPr lang="en-GB" dirty="0"/>
              <a:t>Focused interventions in the key strategic towns</a:t>
            </a:r>
          </a:p>
          <a:p>
            <a:endParaRPr lang="en-GB" dirty="0"/>
          </a:p>
          <a:p>
            <a:r>
              <a:rPr lang="en-GB" dirty="0"/>
              <a:t>Improve bus services in Suffolk and integrate the network better with other complementary modes</a:t>
            </a:r>
          </a:p>
          <a:p>
            <a:endParaRPr lang="en-GB" dirty="0"/>
          </a:p>
          <a:p>
            <a:r>
              <a:rPr lang="en-GB" dirty="0"/>
              <a:t>Including climate change mitigation and providing biodiversity net gain</a:t>
            </a:r>
          </a:p>
          <a:p>
            <a:endParaRPr lang="en-GB" dirty="0"/>
          </a:p>
          <a:p>
            <a:r>
              <a:rPr lang="en-GB" dirty="0"/>
              <a:t>Improving road safety across Suffolk</a:t>
            </a:r>
          </a:p>
        </p:txBody>
      </p:sp>
      <p:pic>
        <p:nvPicPr>
          <p:cNvPr id="5" name="Picture 4">
            <a:extLst>
              <a:ext uri="{FF2B5EF4-FFF2-40B4-BE49-F238E27FC236}">
                <a16:creationId xmlns:a16="http://schemas.microsoft.com/office/drawing/2014/main" id="{CCDF5959-B1A2-B142-DC4F-D6A0FB9B12C3}"/>
              </a:ext>
            </a:extLst>
          </p:cNvPr>
          <p:cNvPicPr>
            <a:picLocks noChangeAspect="1"/>
          </p:cNvPicPr>
          <p:nvPr/>
        </p:nvPicPr>
        <p:blipFill>
          <a:blip r:embed="rId2"/>
          <a:stretch>
            <a:fillRect/>
          </a:stretch>
        </p:blipFill>
        <p:spPr>
          <a:xfrm>
            <a:off x="8667375" y="365125"/>
            <a:ext cx="2686425" cy="971686"/>
          </a:xfrm>
          <a:prstGeom prst="rect">
            <a:avLst/>
          </a:prstGeom>
        </p:spPr>
      </p:pic>
    </p:spTree>
    <p:extLst>
      <p:ext uri="{BB962C8B-B14F-4D97-AF65-F5344CB8AC3E}">
        <p14:creationId xmlns:p14="http://schemas.microsoft.com/office/powerpoint/2010/main" val="2461662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1F157-D417-D055-8B61-78D749F54B42}"/>
              </a:ext>
            </a:extLst>
          </p:cNvPr>
          <p:cNvSpPr>
            <a:spLocks noGrp="1"/>
          </p:cNvSpPr>
          <p:nvPr>
            <p:ph type="title"/>
          </p:nvPr>
        </p:nvSpPr>
        <p:spPr>
          <a:xfrm>
            <a:off x="838200" y="365125"/>
            <a:ext cx="5725160" cy="1325563"/>
          </a:xfrm>
        </p:spPr>
        <p:txBody>
          <a:bodyPr/>
          <a:lstStyle/>
          <a:p>
            <a:r>
              <a:rPr lang="en-GB" dirty="0"/>
              <a:t>Key Strategic Interventions</a:t>
            </a:r>
          </a:p>
        </p:txBody>
      </p:sp>
      <p:sp>
        <p:nvSpPr>
          <p:cNvPr id="3" name="Content Placeholder 2">
            <a:extLst>
              <a:ext uri="{FF2B5EF4-FFF2-40B4-BE49-F238E27FC236}">
                <a16:creationId xmlns:a16="http://schemas.microsoft.com/office/drawing/2014/main" id="{1B0086C1-9EF6-A6A4-5A5F-DB9F12F3514B}"/>
              </a:ext>
            </a:extLst>
          </p:cNvPr>
          <p:cNvSpPr>
            <a:spLocks noGrp="1"/>
          </p:cNvSpPr>
          <p:nvPr>
            <p:ph idx="1"/>
          </p:nvPr>
        </p:nvSpPr>
        <p:spPr>
          <a:xfrm>
            <a:off x="838200" y="1825625"/>
            <a:ext cx="5257800" cy="4351338"/>
          </a:xfrm>
        </p:spPr>
        <p:txBody>
          <a:bodyPr>
            <a:normAutofit lnSpcReduction="10000"/>
          </a:bodyPr>
          <a:lstStyle/>
          <a:p>
            <a:endParaRPr lang="en-GB" dirty="0"/>
          </a:p>
          <a:p>
            <a:r>
              <a:rPr lang="en-GB" dirty="0"/>
              <a:t>Improving rail connectivity throughout the region, through rail improvements to the key routes</a:t>
            </a:r>
          </a:p>
          <a:p>
            <a:endParaRPr lang="en-GB" dirty="0"/>
          </a:p>
          <a:p>
            <a:r>
              <a:rPr lang="en-GB" dirty="0"/>
              <a:t>Securing funding from National Highways for key strategic road projects at A12/A14 Copdock and A11 Fiveways and pushing for further investment in the key A14 junctions at Bury St Edmunds and Newmarket. Delivering the Major Road Network schemes on the A12 and A140</a:t>
            </a:r>
          </a:p>
        </p:txBody>
      </p:sp>
      <p:pic>
        <p:nvPicPr>
          <p:cNvPr id="5" name="Picture 4">
            <a:extLst>
              <a:ext uri="{FF2B5EF4-FFF2-40B4-BE49-F238E27FC236}">
                <a16:creationId xmlns:a16="http://schemas.microsoft.com/office/drawing/2014/main" id="{FE5CBC31-E39C-32C1-746B-272A64C19314}"/>
              </a:ext>
            </a:extLst>
          </p:cNvPr>
          <p:cNvPicPr>
            <a:picLocks noChangeAspect="1"/>
          </p:cNvPicPr>
          <p:nvPr/>
        </p:nvPicPr>
        <p:blipFill>
          <a:blip r:embed="rId2"/>
          <a:stretch>
            <a:fillRect/>
          </a:stretch>
        </p:blipFill>
        <p:spPr>
          <a:xfrm>
            <a:off x="7344812" y="872554"/>
            <a:ext cx="4499774" cy="4898326"/>
          </a:xfrm>
          <a:prstGeom prst="rect">
            <a:avLst/>
          </a:prstGeom>
          <a:ln>
            <a:noFill/>
          </a:ln>
          <a:effectLst>
            <a:softEdge rad="112500"/>
          </a:effectLst>
        </p:spPr>
      </p:pic>
    </p:spTree>
    <p:extLst>
      <p:ext uri="{BB962C8B-B14F-4D97-AF65-F5344CB8AC3E}">
        <p14:creationId xmlns:p14="http://schemas.microsoft.com/office/powerpoint/2010/main" val="4113741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B2EB5-E57B-3A59-07F5-8CD8A8E40025}"/>
              </a:ext>
            </a:extLst>
          </p:cNvPr>
          <p:cNvSpPr>
            <a:spLocks noGrp="1"/>
          </p:cNvSpPr>
          <p:nvPr>
            <p:ph type="title"/>
          </p:nvPr>
        </p:nvSpPr>
        <p:spPr>
          <a:xfrm>
            <a:off x="647267" y="266314"/>
            <a:ext cx="8534400" cy="1507067"/>
          </a:xfrm>
        </p:spPr>
        <p:txBody>
          <a:bodyPr/>
          <a:lstStyle/>
          <a:p>
            <a:r>
              <a:rPr lang="en-GB" dirty="0"/>
              <a:t>Strategic Areas</a:t>
            </a:r>
          </a:p>
        </p:txBody>
      </p:sp>
      <p:pic>
        <p:nvPicPr>
          <p:cNvPr id="5" name="Content Placeholder 4">
            <a:extLst>
              <a:ext uri="{FF2B5EF4-FFF2-40B4-BE49-F238E27FC236}">
                <a16:creationId xmlns:a16="http://schemas.microsoft.com/office/drawing/2014/main" id="{C77D0994-9375-CCEC-B9BF-0D866C3458C0}"/>
              </a:ext>
            </a:extLst>
          </p:cNvPr>
          <p:cNvPicPr>
            <a:picLocks noGrp="1" noChangeAspect="1"/>
          </p:cNvPicPr>
          <p:nvPr>
            <p:ph idx="1"/>
          </p:nvPr>
        </p:nvPicPr>
        <p:blipFill>
          <a:blip r:embed="rId2"/>
          <a:stretch>
            <a:fillRect/>
          </a:stretch>
        </p:blipFill>
        <p:spPr>
          <a:xfrm>
            <a:off x="5831207" y="1322217"/>
            <a:ext cx="6118867" cy="4323574"/>
          </a:xfrm>
          <a:prstGeom prst="rect">
            <a:avLst/>
          </a:prstGeom>
          <a:ln>
            <a:noFill/>
          </a:ln>
          <a:effectLst>
            <a:softEdge rad="112500"/>
          </a:effectLst>
        </p:spPr>
      </p:pic>
      <p:sp>
        <p:nvSpPr>
          <p:cNvPr id="6" name="Content Placeholder 2">
            <a:extLst>
              <a:ext uri="{FF2B5EF4-FFF2-40B4-BE49-F238E27FC236}">
                <a16:creationId xmlns:a16="http://schemas.microsoft.com/office/drawing/2014/main" id="{74C09D62-913E-2074-61C9-0BB95981BBD4}"/>
              </a:ext>
            </a:extLst>
          </p:cNvPr>
          <p:cNvSpPr txBox="1">
            <a:spLocks/>
          </p:cNvSpPr>
          <p:nvPr/>
        </p:nvSpPr>
        <p:spPr>
          <a:xfrm>
            <a:off x="684212" y="1736436"/>
            <a:ext cx="4368079" cy="4633578"/>
          </a:xfrm>
          <a:prstGeom prst="rect">
            <a:avLst/>
          </a:prstGeom>
        </p:spPr>
        <p:txBody>
          <a:bodyPr vert="horz" lIns="91440" tIns="45720" rIns="91440" bIns="45720" rtlCol="0" anchor="ctr">
            <a:normAutofit fontScale="92500"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r>
              <a:rPr lang="en-GB" dirty="0"/>
              <a:t>Covering the largest towns, key growth locations, and economic centres</a:t>
            </a:r>
          </a:p>
          <a:p>
            <a:endParaRPr lang="en-GB" dirty="0"/>
          </a:p>
          <a:p>
            <a:r>
              <a:rPr lang="en-GB" dirty="0"/>
              <a:t>Alignment with the Transport East key settlements and Connectivity Study areas</a:t>
            </a:r>
          </a:p>
          <a:p>
            <a:endParaRPr lang="en-GB" dirty="0"/>
          </a:p>
          <a:p>
            <a:r>
              <a:rPr lang="en-GB" dirty="0"/>
              <a:t>A more diverse set than previous LTPs</a:t>
            </a:r>
          </a:p>
          <a:p>
            <a:endParaRPr lang="en-GB" dirty="0"/>
          </a:p>
          <a:p>
            <a:r>
              <a:rPr lang="en-GB" dirty="0"/>
              <a:t>Each area will have its own Local Strategy and Implementation Plan</a:t>
            </a:r>
          </a:p>
          <a:p>
            <a:endParaRPr lang="en-GB" dirty="0"/>
          </a:p>
          <a:p>
            <a:endParaRPr lang="en-GB" dirty="0"/>
          </a:p>
        </p:txBody>
      </p:sp>
    </p:spTree>
    <p:extLst>
      <p:ext uri="{BB962C8B-B14F-4D97-AF65-F5344CB8AC3E}">
        <p14:creationId xmlns:p14="http://schemas.microsoft.com/office/powerpoint/2010/main" val="1825835099"/>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69</TotalTime>
  <Words>609</Words>
  <Application>Microsoft Office PowerPoint</Application>
  <PresentationFormat>Widescreen</PresentationFormat>
  <Paragraphs>83</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Century Gothic</vt:lpstr>
      <vt:lpstr>Wingdings 3</vt:lpstr>
      <vt:lpstr>Slice</vt:lpstr>
      <vt:lpstr>Local Transport Plan 4 (LTP4) consultation</vt:lpstr>
      <vt:lpstr>What is the LTP4?</vt:lpstr>
      <vt:lpstr>Key Themes</vt:lpstr>
      <vt:lpstr>Decarbonisation of Transport </vt:lpstr>
      <vt:lpstr>A strong, sustainable and fair economy </vt:lpstr>
      <vt:lpstr>Health, Wellbeing and Social inclusion </vt:lpstr>
      <vt:lpstr>Creating better places </vt:lpstr>
      <vt:lpstr>Key Strategic Interventions</vt:lpstr>
      <vt:lpstr>Strategic Areas</vt:lpstr>
      <vt:lpstr>Key Urban Local Interventions</vt:lpstr>
      <vt:lpstr>Rural Interventions</vt:lpstr>
      <vt:lpstr>Take part in the consultation www.suffolk.gov.uk/LTP4</vt:lpstr>
      <vt:lpstr>Next Steps</vt:lpstr>
      <vt:lpstr>Thank you for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Luke Barber</dc:creator>
  <cp:lastModifiedBy>Luke Barber</cp:lastModifiedBy>
  <cp:revision>4</cp:revision>
  <dcterms:created xsi:type="dcterms:W3CDTF">2024-03-20T09:33:40Z</dcterms:created>
  <dcterms:modified xsi:type="dcterms:W3CDTF">2024-03-20T10:42:51Z</dcterms:modified>
</cp:coreProperties>
</file>