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Lst>
  <p:notesMasterIdLst>
    <p:notesMasterId r:id="rId14"/>
  </p:notesMasterIdLst>
  <p:sldIdLst>
    <p:sldId id="289" r:id="rId3"/>
    <p:sldId id="257" r:id="rId4"/>
    <p:sldId id="258" r:id="rId5"/>
    <p:sldId id="259" r:id="rId6"/>
    <p:sldId id="260" r:id="rId7"/>
    <p:sldId id="261" r:id="rId8"/>
    <p:sldId id="290" r:id="rId9"/>
    <p:sldId id="262" r:id="rId10"/>
    <p:sldId id="287" r:id="rId11"/>
    <p:sldId id="288"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7"/>
    <p:restoredTop sz="73077" autoAdjust="0"/>
  </p:normalViewPr>
  <p:slideViewPr>
    <p:cSldViewPr snapToGrid="0">
      <p:cViewPr>
        <p:scale>
          <a:sx n="50" d="100"/>
          <a:sy n="50" d="100"/>
        </p:scale>
        <p:origin x="1436" y="-132"/>
      </p:cViewPr>
      <p:guideLst/>
    </p:cSldViewPr>
  </p:slideViewPr>
  <p:notesTextViewPr>
    <p:cViewPr>
      <p:scale>
        <a:sx n="3" d="2"/>
        <a:sy n="3" d="2"/>
      </p:scale>
      <p:origin x="0" y="-476"/>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C813E-90DA-1940-8025-B61C17E8D530}"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D7779-3AF7-E843-9023-C124552B7639}" type="slidenum">
              <a:rPr lang="en-US" smtClean="0"/>
              <a:t>‹#›</a:t>
            </a:fld>
            <a:endParaRPr lang="en-US"/>
          </a:p>
        </p:txBody>
      </p:sp>
    </p:spTree>
    <p:extLst>
      <p:ext uri="{BB962C8B-B14F-4D97-AF65-F5344CB8AC3E}">
        <p14:creationId xmlns:p14="http://schemas.microsoft.com/office/powerpoint/2010/main" val="309644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D7779-3AF7-E843-9023-C124552B7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8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project information, sign up forms and resources can be found on our website. </a:t>
            </a:r>
            <a:br>
              <a:rPr lang="en-GB" dirty="0"/>
            </a:br>
            <a:br>
              <a:rPr lang="en-GB" dirty="0"/>
            </a:br>
            <a:r>
              <a:rPr lang="en-GB" dirty="0"/>
              <a:t>You can also contact one of us for a chat about any element of the project, we’d love to hear from you! </a:t>
            </a:r>
            <a:br>
              <a:rPr lang="en-GB" dirty="0"/>
            </a:br>
            <a:br>
              <a:rPr lang="en-GB" dirty="0"/>
            </a:br>
            <a:r>
              <a:rPr lang="en-GB" dirty="0"/>
              <a:t>Please help us spread the work so we can support as many Suffolk residents as possible…oh, and there are badges, tote bags, pens and certificates for employers…who doesn’t love these?!  </a:t>
            </a:r>
          </a:p>
        </p:txBody>
      </p:sp>
      <p:sp>
        <p:nvSpPr>
          <p:cNvPr id="4" name="Slide Number Placeholder 3"/>
          <p:cNvSpPr>
            <a:spLocks noGrp="1"/>
          </p:cNvSpPr>
          <p:nvPr>
            <p:ph type="sldNum" sz="quarter" idx="5"/>
          </p:nvPr>
        </p:nvSpPr>
        <p:spPr/>
        <p:txBody>
          <a:bodyPr/>
          <a:lstStyle/>
          <a:p>
            <a:fld id="{332D7779-3AF7-E843-9023-C124552B7639}" type="slidenum">
              <a:rPr lang="en-US" smtClean="0"/>
              <a:t>10</a:t>
            </a:fld>
            <a:endParaRPr lang="en-US"/>
          </a:p>
        </p:txBody>
      </p:sp>
    </p:spTree>
    <p:extLst>
      <p:ext uri="{BB962C8B-B14F-4D97-AF65-F5344CB8AC3E}">
        <p14:creationId xmlns:p14="http://schemas.microsoft.com/office/powerpoint/2010/main" val="248542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 with SM as primary delivery partner applied to the DHSC VCSE Health &amp; WB fund, last summer.</a:t>
            </a:r>
          </a:p>
          <a:p>
            <a:r>
              <a:rPr lang="en-GB" dirty="0"/>
              <a:t>*The fund, for this cycle, is focused on Women’s Reproductive Wellbeing in the Workplace</a:t>
            </a:r>
          </a:p>
          <a:p>
            <a:r>
              <a:rPr lang="en-GB" dirty="0"/>
              <a:t>*We were pleased to find out we’d been awarded funding Dec last year  </a:t>
            </a:r>
            <a:br>
              <a:rPr lang="en-GB" dirty="0"/>
            </a:br>
            <a:r>
              <a:rPr lang="en-GB" dirty="0"/>
              <a:t>* We are one of 16 projects from the country awarded funding. Other grant recipients include:  Tommy’s Wellbeing of Women, Endometriosis UK &amp; Fertility Network UK</a:t>
            </a:r>
          </a:p>
          <a:p>
            <a:r>
              <a:rPr lang="en-GB" dirty="0"/>
              <a:t>*Projects range in focus, relating to women’s health, and ours is one of a handful focussed on the Menopause, with a particular emphasis on working with SMEs as well as people with lived experience. (more on that later)  </a:t>
            </a:r>
          </a:p>
        </p:txBody>
      </p:sp>
      <p:sp>
        <p:nvSpPr>
          <p:cNvPr id="4" name="Slide Number Placeholder 3"/>
          <p:cNvSpPr>
            <a:spLocks noGrp="1"/>
          </p:cNvSpPr>
          <p:nvPr>
            <p:ph type="sldNum" sz="quarter" idx="5"/>
          </p:nvPr>
        </p:nvSpPr>
        <p:spPr/>
        <p:txBody>
          <a:bodyPr/>
          <a:lstStyle/>
          <a:p>
            <a:fld id="{332D7779-3AF7-E843-9023-C124552B7639}" type="slidenum">
              <a:rPr lang="en-US" smtClean="0"/>
              <a:t>2</a:t>
            </a:fld>
            <a:endParaRPr lang="en-US"/>
          </a:p>
        </p:txBody>
      </p:sp>
    </p:spTree>
    <p:extLst>
      <p:ext uri="{BB962C8B-B14F-4D97-AF65-F5344CB8AC3E}">
        <p14:creationId xmlns:p14="http://schemas.microsoft.com/office/powerpoint/2010/main" val="281972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We obviously had a basic project structure in mind (again more later) but what is important to us, and the success of the project, is that we deliver what people want.</a:t>
            </a:r>
          </a:p>
          <a:p>
            <a:r>
              <a:rPr lang="en-GB" dirty="0"/>
              <a:t>*So between January &amp; March this year we joined forces with Cohere arts to undergo a period of research and co-production with local SME employers and people with lived experience.  The aims of this consultation were to gain greater depth of understanding, to help us design project content,  as detailed here. </a:t>
            </a:r>
          </a:p>
          <a:p>
            <a:r>
              <a:rPr lang="en-GB" dirty="0"/>
              <a:t>* In total we had 232 respondents to our surveys and focus groups, this was heavily weighted to those with lived experience, not from want of trying! </a:t>
            </a:r>
            <a:br>
              <a:rPr lang="en-GB" dirty="0"/>
            </a:br>
            <a:r>
              <a:rPr lang="en-GB" dirty="0"/>
              <a:t>* The positive is that, from the engagement we had with SMEs, a broad range of industries were represented including: </a:t>
            </a:r>
            <a:r>
              <a:rPr lang="en-GB" sz="1800" dirty="0">
                <a:effectLst/>
                <a:latin typeface="Arial" panose="020B0604020202020204" pitchFamily="34" charset="0"/>
                <a:ea typeface="Arial" panose="020B0604020202020204" pitchFamily="34" charset="0"/>
              </a:rPr>
              <a:t>HR consulting, higher education, Insurance and financial services, arts &amp; culture, horticulture, legal, charities, museums, business support and manufacturing.</a:t>
            </a:r>
            <a:br>
              <a:rPr lang="en-GB" sz="1800" dirty="0">
                <a:effectLst/>
                <a:latin typeface="Arial" panose="020B0604020202020204" pitchFamily="34" charset="0"/>
                <a:ea typeface="Arial" panose="020B0604020202020204" pitchFamily="34" charset="0"/>
              </a:rPr>
            </a:br>
            <a:r>
              <a:rPr lang="en-GB" sz="1800" dirty="0">
                <a:effectLst/>
                <a:latin typeface="Arial" panose="020B0604020202020204" pitchFamily="34" charset="0"/>
                <a:ea typeface="Arial" panose="020B0604020202020204" pitchFamily="34" charset="0"/>
              </a:rPr>
              <a:t>* The details of the findings are a whole other presentation (and should be reflected in the design of the project), but here, and on the next slide, are a few things we heard from people.. </a:t>
            </a:r>
            <a:endParaRPr lang="en-GB" dirty="0"/>
          </a:p>
        </p:txBody>
      </p:sp>
      <p:sp>
        <p:nvSpPr>
          <p:cNvPr id="4" name="Slide Number Placeholder 3"/>
          <p:cNvSpPr>
            <a:spLocks noGrp="1"/>
          </p:cNvSpPr>
          <p:nvPr>
            <p:ph type="sldNum" sz="quarter" idx="5"/>
          </p:nvPr>
        </p:nvSpPr>
        <p:spPr/>
        <p:txBody>
          <a:bodyPr/>
          <a:lstStyle/>
          <a:p>
            <a:fld id="{332D7779-3AF7-E843-9023-C124552B7639}" type="slidenum">
              <a:rPr lang="en-US" smtClean="0"/>
              <a:t>3</a:t>
            </a:fld>
            <a:endParaRPr lang="en-US"/>
          </a:p>
        </p:txBody>
      </p:sp>
    </p:spTree>
    <p:extLst>
      <p:ext uri="{BB962C8B-B14F-4D97-AF65-F5344CB8AC3E}">
        <p14:creationId xmlns:p14="http://schemas.microsoft.com/office/powerpoint/2010/main" val="1576590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took on the findings from the Coproduction report and associated recommendations and launched our project on 23.03.23 at ITFC. </a:t>
            </a:r>
          </a:p>
          <a:p>
            <a:pPr marL="171450" indent="-171450">
              <a:buFont typeface="Arial" panose="020B0604020202020204" pitchFamily="34" charset="0"/>
              <a:buChar char="•"/>
            </a:pPr>
            <a:r>
              <a:rPr lang="en-GB" dirty="0"/>
              <a:t>It is also important to note, at this point, we are working to be as inclusive as possible with this project. During our development period, we have made adaptations to our communication tools, for example, making web content translatable to many languages. We have worked with </a:t>
            </a:r>
            <a:r>
              <a:rPr lang="en-GB" dirty="0" err="1"/>
              <a:t>ThinkInclusive</a:t>
            </a:r>
            <a:r>
              <a:rPr lang="en-GB" dirty="0"/>
              <a:t> to review our copy and make recommendations, helping us remove jargon, using plain English and remain as inclusive as possible. </a:t>
            </a:r>
          </a:p>
          <a:p>
            <a:pPr marL="171450" indent="-171450">
              <a:buFont typeface="Arial" panose="020B0604020202020204" pitchFamily="34" charset="0"/>
              <a:buChar char="•"/>
            </a:pPr>
            <a:r>
              <a:rPr lang="en-GB" dirty="0"/>
              <a:t>It is also important </a:t>
            </a:r>
            <a:r>
              <a:rPr lang="en-GB" i="0" dirty="0"/>
              <a:t>to note that </a:t>
            </a:r>
            <a:r>
              <a:rPr lang="en-US" b="0" i="0" dirty="0">
                <a:solidFill>
                  <a:srgbClr val="333333"/>
                </a:solidFill>
                <a:effectLst/>
                <a:latin typeface="ff-good-web-pro"/>
              </a:rPr>
              <a:t>for the purpose of this project, we may refer to ‘women’ but Suffolk Libraries </a:t>
            </a:r>
            <a:r>
              <a:rPr lang="en-US" b="0" i="0" dirty="0" err="1">
                <a:solidFill>
                  <a:srgbClr val="333333"/>
                </a:solidFill>
                <a:effectLst/>
                <a:latin typeface="ff-good-web-pro"/>
              </a:rPr>
              <a:t>recognises</a:t>
            </a:r>
            <a:r>
              <a:rPr lang="en-US" b="0" i="0" dirty="0">
                <a:solidFill>
                  <a:srgbClr val="333333"/>
                </a:solidFill>
                <a:effectLst/>
                <a:latin typeface="ff-good-web-pro"/>
              </a:rPr>
              <a:t> this project and its outputs apply to transgender and non-binary people. The project is inclusive of all people who might experience the menopause.</a:t>
            </a:r>
            <a:r>
              <a:rPr lang="en-GB" i="0" dirty="0"/>
              <a:t> Our intention is never to cause offense with the language we use but if we do inadvertently cause offense, we invite people to let us know, because we are always keen to learn and improve.    </a:t>
            </a:r>
          </a:p>
        </p:txBody>
      </p:sp>
      <p:sp>
        <p:nvSpPr>
          <p:cNvPr id="4" name="Slide Number Placeholder 3"/>
          <p:cNvSpPr>
            <a:spLocks noGrp="1"/>
          </p:cNvSpPr>
          <p:nvPr>
            <p:ph type="sldNum" sz="quarter" idx="5"/>
          </p:nvPr>
        </p:nvSpPr>
        <p:spPr/>
        <p:txBody>
          <a:bodyPr/>
          <a:lstStyle/>
          <a:p>
            <a:fld id="{332D7779-3AF7-E843-9023-C124552B7639}" type="slidenum">
              <a:rPr lang="en-US" smtClean="0"/>
              <a:t>4</a:t>
            </a:fld>
            <a:endParaRPr lang="en-US"/>
          </a:p>
        </p:txBody>
      </p:sp>
    </p:spTree>
    <p:extLst>
      <p:ext uri="{BB962C8B-B14F-4D97-AF65-F5344CB8AC3E}">
        <p14:creationId xmlns:p14="http://schemas.microsoft.com/office/powerpoint/2010/main" val="387943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project is designed with three core strands:</a:t>
            </a:r>
          </a:p>
          <a:p>
            <a:endParaRPr lang="en-GB" dirty="0"/>
          </a:p>
          <a:p>
            <a:pPr marL="171450" indent="-171450">
              <a:buFont typeface="Arial" panose="020B0604020202020204" pitchFamily="34" charset="0"/>
              <a:buChar char="•"/>
            </a:pPr>
            <a:r>
              <a:rPr lang="en-GB" dirty="0"/>
              <a:t>Support for SMEs (fewer than 250 employees and annual turnover of under 50mil </a:t>
            </a:r>
            <a:r>
              <a:rPr lang="en-GB" dirty="0" err="1"/>
              <a:t>Eruos</a:t>
            </a:r>
            <a:r>
              <a:rPr lang="en-GB" dirty="0"/>
              <a:t>)</a:t>
            </a:r>
            <a:br>
              <a:rPr lang="en-GB" dirty="0"/>
            </a:br>
            <a:r>
              <a:rPr lang="en-GB" dirty="0"/>
              <a:t>* Support for People With Lived Experience </a:t>
            </a:r>
            <a:br>
              <a:rPr lang="en-GB" dirty="0"/>
            </a:br>
            <a:r>
              <a:rPr lang="en-GB" dirty="0"/>
              <a:t>* Resources for All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This is what each strand looks like. I’ll now talk through each one in a bit more details  </a:t>
            </a:r>
          </a:p>
        </p:txBody>
      </p:sp>
      <p:sp>
        <p:nvSpPr>
          <p:cNvPr id="4" name="Slide Number Placeholder 3"/>
          <p:cNvSpPr>
            <a:spLocks noGrp="1"/>
          </p:cNvSpPr>
          <p:nvPr>
            <p:ph type="sldNum" sz="quarter" idx="5"/>
          </p:nvPr>
        </p:nvSpPr>
        <p:spPr/>
        <p:txBody>
          <a:bodyPr/>
          <a:lstStyle/>
          <a:p>
            <a:fld id="{332D7779-3AF7-E843-9023-C124552B7639}" type="slidenum">
              <a:rPr lang="en-US" smtClean="0"/>
              <a:t>5</a:t>
            </a:fld>
            <a:endParaRPr lang="en-US"/>
          </a:p>
        </p:txBody>
      </p:sp>
    </p:spTree>
    <p:extLst>
      <p:ext uri="{BB962C8B-B14F-4D97-AF65-F5344CB8AC3E}">
        <p14:creationId xmlns:p14="http://schemas.microsoft.com/office/powerpoint/2010/main" val="3813305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Research by the </a:t>
            </a:r>
            <a:r>
              <a:rPr lang="en-GB" dirty="0" err="1"/>
              <a:t>Fawsett</a:t>
            </a:r>
            <a:r>
              <a:rPr lang="en-GB" dirty="0"/>
              <a:t> Society (2022) tells us that one in 10 women who have been employed during the menopause have left work due to menopause symptoms. Our own findings tell us what whist employers often have some awareness of symptoms, they don’t always have an understanding of the impact this can have on absence, staff turn over and career progression.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 Now, we recognise that SMEs don’t always have the resources, HR departments, Occupational Health, Employee Assistance programmes etc. that larger organisations and their employees often have access to. </a:t>
            </a:r>
          </a:p>
          <a:p>
            <a:pPr marL="171450" indent="-171450">
              <a:buFont typeface="Arial" panose="020B0604020202020204" pitchFamily="34" charset="0"/>
              <a:buChar char="•"/>
            </a:pPr>
            <a:r>
              <a:rPr lang="en-GB" dirty="0"/>
              <a:t>Therefore, they have tough choices to make when deciding how best to use the resources they do have (if any), so to remove barriers to supporting colleagues experiencing the menopause in their workplaces, all the support tools available through Menopause and Me are fully funded by this project. </a:t>
            </a:r>
          </a:p>
          <a:p>
            <a:pPr marL="171450" indent="-171450">
              <a:buFont typeface="Arial" panose="020B0604020202020204" pitchFamily="34" charset="0"/>
              <a:buChar char="•"/>
            </a:pPr>
            <a:r>
              <a:rPr lang="en-GB" dirty="0"/>
              <a:t>The first thing is we have created a Menopause &amp; Me pledge. If an SME signs up to the pledge, they are committing to: </a:t>
            </a:r>
          </a:p>
          <a:p>
            <a:pPr algn="l"/>
            <a:r>
              <a:rPr lang="en-US" b="1" i="0" dirty="0">
                <a:solidFill>
                  <a:srgbClr val="333333"/>
                </a:solidFill>
                <a:effectLst/>
                <a:latin typeface="ff-good-web-pro"/>
              </a:rPr>
              <a:t>When you sign the pledge, you commit to:</a:t>
            </a:r>
          </a:p>
          <a:p>
            <a:pPr algn="l">
              <a:buFont typeface="Arial" panose="020B0604020202020204" pitchFamily="34" charset="0"/>
              <a:buChar char="•"/>
            </a:pPr>
            <a:r>
              <a:rPr lang="en-US" b="0" i="0" dirty="0">
                <a:solidFill>
                  <a:srgbClr val="333333"/>
                </a:solidFill>
                <a:effectLst/>
                <a:latin typeface="ff-good-web-pro"/>
              </a:rPr>
              <a:t>Send a staff member to attend free menopause online training with Suffolk Mind (subject to availability)</a:t>
            </a:r>
          </a:p>
          <a:p>
            <a:pPr algn="l">
              <a:buFont typeface="Arial" panose="020B0604020202020204" pitchFamily="34" charset="0"/>
              <a:buNone/>
            </a:pPr>
            <a:endParaRPr lang="en-US" b="0" i="0" dirty="0">
              <a:solidFill>
                <a:srgbClr val="333333"/>
              </a:solidFill>
              <a:effectLst/>
              <a:latin typeface="ff-good-web-pro"/>
            </a:endParaRPr>
          </a:p>
          <a:p>
            <a:pPr algn="l">
              <a:buFont typeface="Arial" panose="020B0604020202020204" pitchFamily="34" charset="0"/>
              <a:buChar char="•"/>
            </a:pPr>
            <a:r>
              <a:rPr lang="en-US" b="0" i="0" dirty="0">
                <a:solidFill>
                  <a:srgbClr val="333333"/>
                </a:solidFill>
                <a:effectLst/>
                <a:latin typeface="ff-good-web-pro"/>
              </a:rPr>
              <a:t>Implement a workplace menopause policy – template available on our website </a:t>
            </a:r>
          </a:p>
          <a:p>
            <a:pPr algn="l">
              <a:buFont typeface="Arial" panose="020B0604020202020204" pitchFamily="34" charset="0"/>
              <a:buChar char="•"/>
            </a:pPr>
            <a:r>
              <a:rPr lang="en-US" b="0" i="0" dirty="0">
                <a:solidFill>
                  <a:srgbClr val="333333"/>
                </a:solidFill>
                <a:effectLst/>
                <a:latin typeface="ff-good-web-pro"/>
              </a:rPr>
              <a:t>Create a menopause-friendly workplace and facilitate open and honest conversations on the subject.</a:t>
            </a:r>
          </a:p>
          <a:p>
            <a:pPr algn="l">
              <a:buFont typeface="Arial" panose="020B0604020202020204" pitchFamily="34" charset="0"/>
              <a:buNone/>
            </a:pPr>
            <a:endParaRPr lang="en-US" b="0" i="0" dirty="0">
              <a:solidFill>
                <a:srgbClr val="333333"/>
              </a:solidFill>
              <a:effectLst/>
              <a:latin typeface="ff-good-web-pro"/>
            </a:endParaRPr>
          </a:p>
          <a:p>
            <a:pPr algn="l">
              <a:buFont typeface="Arial" panose="020B0604020202020204" pitchFamily="34" charset="0"/>
              <a:buNone/>
            </a:pPr>
            <a:r>
              <a:rPr lang="en-US" b="0" i="0" dirty="0">
                <a:solidFill>
                  <a:srgbClr val="333333"/>
                </a:solidFill>
                <a:effectLst/>
                <a:latin typeface="ff-good-web-pro"/>
              </a:rPr>
              <a:t>When employers sign up, we will host their logo as a link on our website, highlighting them as a local menopause friendly employer.</a:t>
            </a:r>
          </a:p>
          <a:p>
            <a:pPr algn="l">
              <a:buFont typeface="Arial" panose="020B0604020202020204" pitchFamily="34" charset="0"/>
              <a:buNone/>
            </a:pPr>
            <a:endParaRPr lang="en-US" b="0" i="0" dirty="0">
              <a:solidFill>
                <a:srgbClr val="333333"/>
              </a:solidFill>
              <a:effectLst/>
              <a:latin typeface="ff-good-web-pro"/>
            </a:endParaRPr>
          </a:p>
          <a:p>
            <a:pPr algn="l">
              <a:buFont typeface="Arial" panose="020B0604020202020204" pitchFamily="34" charset="0"/>
              <a:buNone/>
            </a:pPr>
            <a:r>
              <a:rPr lang="en-US" b="0" i="0" dirty="0">
                <a:solidFill>
                  <a:srgbClr val="333333"/>
                </a:solidFill>
                <a:effectLst/>
                <a:latin typeface="ff-good-web-pro"/>
              </a:rPr>
              <a:t>Employers can sign up to the pledge (and associated training) on the website</a:t>
            </a:r>
          </a:p>
          <a:p>
            <a:pPr algn="l">
              <a:buFont typeface="Arial" panose="020B0604020202020204" pitchFamily="34" charset="0"/>
              <a:buChar char="•"/>
            </a:pPr>
            <a:endParaRPr lang="en-US" b="0" i="0" dirty="0">
              <a:solidFill>
                <a:srgbClr val="333333"/>
              </a:solidFill>
              <a:effectLst/>
              <a:latin typeface="ff-good-web-pro"/>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32D7779-3AF7-E843-9023-C124552B7639}" type="slidenum">
              <a:rPr lang="en-US" smtClean="0"/>
              <a:t>6</a:t>
            </a:fld>
            <a:endParaRPr lang="en-US"/>
          </a:p>
        </p:txBody>
      </p:sp>
    </p:spTree>
    <p:extLst>
      <p:ext uri="{BB962C8B-B14F-4D97-AF65-F5344CB8AC3E}">
        <p14:creationId xmlns:p14="http://schemas.microsoft.com/office/powerpoint/2010/main" val="33301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ff-good-web-pro"/>
              </a:rPr>
              <a:t>The free employers training will focus on raising awareness of the menopause and how its impact and associated symptoms can be supported and managed within the workplace.</a:t>
            </a:r>
          </a:p>
          <a:p>
            <a:pPr algn="l"/>
            <a:r>
              <a:rPr lang="en-US" b="0" i="0" dirty="0">
                <a:solidFill>
                  <a:srgbClr val="333333"/>
                </a:solidFill>
                <a:effectLst/>
                <a:latin typeface="ff-good-web-pro"/>
              </a:rPr>
              <a:t>This training will support SME to become a more menopause-friendly work environment, offering guidance to employees and providing techniques to support staff. The training will help employers confidently manage conversations around the menopause with colleagues and put policies into practice.</a:t>
            </a:r>
          </a:p>
          <a:p>
            <a:endParaRPr lang="en-GB" dirty="0"/>
          </a:p>
          <a:p>
            <a:r>
              <a:rPr lang="en-GB" dirty="0"/>
              <a:t>** approx. 40 employers have already signed the pledge and attended the free training (4 </a:t>
            </a:r>
            <a:r>
              <a:rPr lang="en-GB"/>
              <a:t>training sessions).</a:t>
            </a:r>
            <a:endParaRPr lang="en-GB" dirty="0"/>
          </a:p>
        </p:txBody>
      </p:sp>
      <p:sp>
        <p:nvSpPr>
          <p:cNvPr id="4" name="Slide Number Placeholder 3"/>
          <p:cNvSpPr>
            <a:spLocks noGrp="1"/>
          </p:cNvSpPr>
          <p:nvPr>
            <p:ph type="sldNum" sz="quarter" idx="5"/>
          </p:nvPr>
        </p:nvSpPr>
        <p:spPr/>
        <p:txBody>
          <a:bodyPr/>
          <a:lstStyle/>
          <a:p>
            <a:fld id="{332D7779-3AF7-E843-9023-C124552B7639}" type="slidenum">
              <a:rPr lang="en-US" smtClean="0"/>
              <a:t>7</a:t>
            </a:fld>
            <a:endParaRPr lang="en-US"/>
          </a:p>
        </p:txBody>
      </p:sp>
    </p:spTree>
    <p:extLst>
      <p:ext uri="{BB962C8B-B14F-4D97-AF65-F5344CB8AC3E}">
        <p14:creationId xmlns:p14="http://schemas.microsoft.com/office/powerpoint/2010/main" val="213976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ff-good-web-pro"/>
              </a:rPr>
              <a:t>* Again, we’ve teamed up with Suffolk Mind to develop a free to access course to help people better understand their symptoms and how to support themselves. </a:t>
            </a:r>
          </a:p>
          <a:p>
            <a:pPr algn="l"/>
            <a:r>
              <a:rPr lang="en-US" b="0" i="0" dirty="0">
                <a:solidFill>
                  <a:srgbClr val="333333"/>
                </a:solidFill>
                <a:effectLst/>
                <a:latin typeface="ff-good-web-pro"/>
              </a:rPr>
              <a:t>Each session will focus on different areas of information and support. The six sessions facilitated by Suffolk Mind are listed here: </a:t>
            </a:r>
          </a:p>
          <a:p>
            <a:pPr algn="l"/>
            <a:endParaRPr lang="en-US" b="0" i="0" dirty="0">
              <a:solidFill>
                <a:srgbClr val="333333"/>
              </a:solidFill>
              <a:effectLst/>
              <a:latin typeface="ff-good-web-pro"/>
            </a:endParaRPr>
          </a:p>
          <a:p>
            <a:pPr marL="171450" indent="-171450">
              <a:buFont typeface="Arial" panose="020B0604020202020204" pitchFamily="34" charset="0"/>
              <a:buChar char="•"/>
            </a:pPr>
            <a:r>
              <a:rPr lang="en-GB" dirty="0"/>
              <a:t>Courses take place online. We are currently fully booked until June 2024, however we have a waiting list. We are still encouraging people to sign up though the website. Over 50 people on waiting list – demonstrates the need for this support. Approx 83 people have completed the courses so far (9 courses).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US" b="0" i="0" dirty="0">
                <a:solidFill>
                  <a:srgbClr val="333333"/>
                </a:solidFill>
                <a:effectLst/>
                <a:latin typeface="ff-good-web-pro"/>
              </a:rPr>
              <a:t>We have also set up M-Powered Groups within 6 of our libraries. M-Powered Groups are dedicated safe spaces for anyone to come and talk to like-minded people about their experience with the menopause. Meet new people, share experiences and find support, encouragement and understanding from others over a </a:t>
            </a:r>
            <a:r>
              <a:rPr lang="en-US" b="0" i="0" dirty="0" err="1">
                <a:solidFill>
                  <a:srgbClr val="333333"/>
                </a:solidFill>
                <a:effectLst/>
                <a:latin typeface="ff-good-web-pro"/>
              </a:rPr>
              <a:t>cuppa</a:t>
            </a:r>
            <a:r>
              <a:rPr lang="en-US" b="0" i="0" dirty="0">
                <a:solidFill>
                  <a:srgbClr val="333333"/>
                </a:solidFill>
                <a:effectLst/>
                <a:latin typeface="ff-good-web-pro"/>
              </a:rPr>
              <a:t>. These groups are currently hosted at these libraries, and we are looking to add more in the coming months.</a:t>
            </a:r>
          </a:p>
          <a:p>
            <a:pPr marL="171450" indent="-171450">
              <a:buFont typeface="Arial" panose="020B0604020202020204" pitchFamily="34" charset="0"/>
              <a:buChar char="•"/>
            </a:pPr>
            <a:endParaRPr lang="en-US" b="0" i="0" dirty="0">
              <a:solidFill>
                <a:srgbClr val="333333"/>
              </a:solidFill>
              <a:effectLst/>
              <a:latin typeface="ff-good-web-pr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ff-good-web-pro"/>
              </a:rPr>
              <a:t>Finally, people with lived experience of the menopause support through their Suffolk Work Well </a:t>
            </a:r>
            <a:r>
              <a:rPr lang="en-US" b="0" i="0" dirty="0" err="1">
                <a:solidFill>
                  <a:srgbClr val="333333"/>
                </a:solidFill>
                <a:effectLst/>
                <a:latin typeface="ff-good-web-pro"/>
              </a:rPr>
              <a:t>programme</a:t>
            </a:r>
            <a:r>
              <a:rPr lang="en-US" b="0" i="0" dirty="0">
                <a:solidFill>
                  <a:srgbClr val="333333"/>
                </a:solidFill>
                <a:effectLst/>
                <a:latin typeface="ff-good-web-pro"/>
              </a:rPr>
              <a:t>. </a:t>
            </a:r>
            <a:r>
              <a:rPr lang="en-GB" sz="1800" dirty="0">
                <a:effectLst/>
                <a:latin typeface="GoodPro-News" panose="020B0604020101020102" pitchFamily="34" charset="0"/>
                <a:ea typeface="Times New Roman" panose="02020603050405020304" pitchFamily="18" charset="0"/>
                <a:cs typeface="Times New Roman" panose="02020603050405020304" pitchFamily="18" charset="0"/>
              </a:rPr>
              <a:t>This is a free support programme that can be individually tailored to meet your needs and aspirations, and to help facilitate your transition towards employment or to retain employment. </a:t>
            </a:r>
            <a:r>
              <a:rPr lang="en-GB" sz="1800" dirty="0">
                <a:effectLst/>
                <a:latin typeface="Calibri" panose="020F0502020204030204" pitchFamily="34" charset="0"/>
                <a:ea typeface="Calibri" panose="020F0502020204030204" pitchFamily="34" charset="0"/>
              </a:rPr>
              <a:t>This 1-1 support will be available to support and guide participating women retain, regain and/or return to work. Information and self </a:t>
            </a:r>
            <a:r>
              <a:rPr lang="en-GB" sz="1800" dirty="0" err="1">
                <a:effectLst/>
                <a:latin typeface="Calibri" panose="020F0502020204030204" pitchFamily="34" charset="0"/>
                <a:ea typeface="Calibri" panose="020F0502020204030204" pitchFamily="34" charset="0"/>
              </a:rPr>
              <a:t>referals</a:t>
            </a:r>
            <a:r>
              <a:rPr lang="en-GB" sz="1800" dirty="0">
                <a:effectLst/>
                <a:latin typeface="Calibri" panose="020F0502020204030204" pitchFamily="34" charset="0"/>
                <a:ea typeface="Calibri" panose="020F0502020204030204" pitchFamily="34" charset="0"/>
              </a:rPr>
              <a:t> can be made on the Suffolk Mind website.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32D7779-3AF7-E843-9023-C124552B7639}" type="slidenum">
              <a:rPr lang="en-US" smtClean="0"/>
              <a:t>8</a:t>
            </a:fld>
            <a:endParaRPr lang="en-US"/>
          </a:p>
        </p:txBody>
      </p:sp>
    </p:spTree>
    <p:extLst>
      <p:ext uri="{BB962C8B-B14F-4D97-AF65-F5344CB8AC3E}">
        <p14:creationId xmlns:p14="http://schemas.microsoft.com/office/powerpoint/2010/main" val="228898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Throughout the duration of the project we are drawing on feedback from our consultation and participants to pull together helpful resources, information and signposting, which are hosted on the SL website.  </a:t>
            </a:r>
          </a:p>
          <a:p>
            <a:endParaRPr lang="en-GB" dirty="0"/>
          </a:p>
          <a:p>
            <a:r>
              <a:rPr lang="en-GB" dirty="0"/>
              <a:t>For example, we have already referenced the template policy for employers to use, but there are also other useful tools, for example, Support Checklists for employers, and a glossary of terms. We have recently added Information on types of HRT available and a symptom checker. We also have recommended reading lists (all books that are available to borrow though the library) and useful links to additional credible sources.    </a:t>
            </a:r>
          </a:p>
        </p:txBody>
      </p:sp>
      <p:sp>
        <p:nvSpPr>
          <p:cNvPr id="4" name="Slide Number Placeholder 3"/>
          <p:cNvSpPr>
            <a:spLocks noGrp="1"/>
          </p:cNvSpPr>
          <p:nvPr>
            <p:ph type="sldNum" sz="quarter" idx="5"/>
          </p:nvPr>
        </p:nvSpPr>
        <p:spPr/>
        <p:txBody>
          <a:bodyPr/>
          <a:lstStyle/>
          <a:p>
            <a:fld id="{332D7779-3AF7-E843-9023-C124552B7639}" type="slidenum">
              <a:rPr lang="en-US" smtClean="0"/>
              <a:t>9</a:t>
            </a:fld>
            <a:endParaRPr lang="en-US"/>
          </a:p>
        </p:txBody>
      </p:sp>
    </p:spTree>
    <p:extLst>
      <p:ext uri="{BB962C8B-B14F-4D97-AF65-F5344CB8AC3E}">
        <p14:creationId xmlns:p14="http://schemas.microsoft.com/office/powerpoint/2010/main" val="2849308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88ABFC1-7F20-C2D9-BD53-FA41F5D4C1D9}"/>
              </a:ext>
            </a:extLst>
          </p:cNvPr>
          <p:cNvPicPr>
            <a:picLocks noChangeAspect="1"/>
          </p:cNvPicPr>
          <p:nvPr userDrawn="1"/>
        </p:nvPicPr>
        <p:blipFill>
          <a:blip r:embed="rId2"/>
          <a:srcRect/>
          <a:stretch/>
        </p:blipFill>
        <p:spPr>
          <a:xfrm>
            <a:off x="6368995" y="3670984"/>
            <a:ext cx="5823005" cy="3187015"/>
          </a:xfrm>
          <a:prstGeom prst="rect">
            <a:avLst/>
          </a:prstGeom>
        </p:spPr>
      </p:pic>
      <p:sp>
        <p:nvSpPr>
          <p:cNvPr id="2" name="Title 1">
            <a:extLst>
              <a:ext uri="{FF2B5EF4-FFF2-40B4-BE49-F238E27FC236}">
                <a16:creationId xmlns:a16="http://schemas.microsoft.com/office/drawing/2014/main" id="{1A7AFCB4-833E-EEE0-9788-B2FCE577BF8D}"/>
              </a:ext>
            </a:extLst>
          </p:cNvPr>
          <p:cNvSpPr>
            <a:spLocks noGrp="1"/>
          </p:cNvSpPr>
          <p:nvPr>
            <p:ph type="ctrTitle" hasCustomPrompt="1"/>
          </p:nvPr>
        </p:nvSpPr>
        <p:spPr>
          <a:xfrm>
            <a:off x="540774" y="3203165"/>
            <a:ext cx="8200103" cy="1270511"/>
          </a:xfrm>
        </p:spPr>
        <p:txBody>
          <a:bodyPr wrap="square" anchor="t" anchorCtr="0">
            <a:noAutofit/>
          </a:bodyPr>
          <a:lstStyle>
            <a:lvl1pPr algn="l">
              <a:lnSpc>
                <a:spcPts val="5400"/>
              </a:lnSpc>
              <a:defRPr sz="5400">
                <a:solidFill>
                  <a:schemeClr val="bg1"/>
                </a:solidFill>
              </a:defRPr>
            </a:lvl1pPr>
          </a:lstStyle>
          <a:p>
            <a:r>
              <a:rPr lang="en-GB" dirty="0"/>
              <a:t>Presentation title lorem ipsum </a:t>
            </a:r>
            <a:r>
              <a:rPr lang="en-GB" dirty="0" err="1"/>
              <a:t>dolor</a:t>
            </a:r>
            <a:r>
              <a:rPr lang="en-GB" dirty="0"/>
              <a:t> sit </a:t>
            </a:r>
            <a:r>
              <a:rPr lang="en-GB" dirty="0" err="1"/>
              <a:t>amet</a:t>
            </a:r>
            <a:endParaRPr lang="en-US" dirty="0"/>
          </a:p>
        </p:txBody>
      </p:sp>
      <p:sp>
        <p:nvSpPr>
          <p:cNvPr id="3" name="Subtitle 2">
            <a:extLst>
              <a:ext uri="{FF2B5EF4-FFF2-40B4-BE49-F238E27FC236}">
                <a16:creationId xmlns:a16="http://schemas.microsoft.com/office/drawing/2014/main" id="{1E39416C-938A-D1E3-74B7-7EFFF15E914D}"/>
              </a:ext>
            </a:extLst>
          </p:cNvPr>
          <p:cNvSpPr>
            <a:spLocks noGrp="1"/>
          </p:cNvSpPr>
          <p:nvPr>
            <p:ph type="subTitle" idx="1" hasCustomPrompt="1"/>
          </p:nvPr>
        </p:nvSpPr>
        <p:spPr>
          <a:xfrm>
            <a:off x="540774" y="4932313"/>
            <a:ext cx="8200103" cy="672076"/>
          </a:xfrm>
        </p:spPr>
        <p:txBody>
          <a:bodyPr/>
          <a:lstStyle>
            <a:lvl1pPr marL="0" indent="0" algn="l">
              <a:lnSpc>
                <a:spcPts val="2400"/>
              </a:lnSpc>
              <a:buNone/>
              <a:defRPr sz="2100" baseline="0">
                <a:solidFill>
                  <a:schemeClr val="bg1"/>
                </a:solidFill>
                <a:latin typeface="GoodPro-News" panose="020B050402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br>
              <a:rPr lang="en-GB" dirty="0"/>
            </a:br>
            <a:r>
              <a:rPr lang="en-GB" dirty="0" err="1"/>
              <a:t>conubia</a:t>
            </a:r>
            <a:r>
              <a:rPr lang="en-GB" dirty="0"/>
              <a:t> nostra, per </a:t>
            </a:r>
            <a:r>
              <a:rPr lang="en-GB" dirty="0" err="1"/>
              <a:t>inceptos</a:t>
            </a:r>
            <a:r>
              <a:rPr lang="en-GB" dirty="0"/>
              <a:t> </a:t>
            </a:r>
            <a:r>
              <a:rPr lang="en-GB" dirty="0" err="1"/>
              <a:t>himenaeos</a:t>
            </a:r>
            <a:r>
              <a:rPr lang="en-GB" dirty="0"/>
              <a:t>.</a:t>
            </a:r>
            <a:endParaRPr lang="en-US" dirty="0"/>
          </a:p>
        </p:txBody>
      </p:sp>
      <p:pic>
        <p:nvPicPr>
          <p:cNvPr id="12" name="Picture 11">
            <a:extLst>
              <a:ext uri="{FF2B5EF4-FFF2-40B4-BE49-F238E27FC236}">
                <a16:creationId xmlns:a16="http://schemas.microsoft.com/office/drawing/2014/main" id="{06CA712F-380C-0C6A-88E8-B962D9AF20D4}"/>
              </a:ext>
            </a:extLst>
          </p:cNvPr>
          <p:cNvPicPr>
            <a:picLocks noChangeAspect="1"/>
          </p:cNvPicPr>
          <p:nvPr userDrawn="1"/>
        </p:nvPicPr>
        <p:blipFill>
          <a:blip r:embed="rId3"/>
          <a:stretch>
            <a:fillRect/>
          </a:stretch>
        </p:blipFill>
        <p:spPr>
          <a:xfrm>
            <a:off x="537088" y="1797766"/>
            <a:ext cx="3378610" cy="1034268"/>
          </a:xfrm>
          <a:prstGeom prst="rect">
            <a:avLst/>
          </a:prstGeom>
        </p:spPr>
      </p:pic>
      <p:pic>
        <p:nvPicPr>
          <p:cNvPr id="14" name="Picture 13">
            <a:extLst>
              <a:ext uri="{FF2B5EF4-FFF2-40B4-BE49-F238E27FC236}">
                <a16:creationId xmlns:a16="http://schemas.microsoft.com/office/drawing/2014/main" id="{A73B04F5-B08D-159C-206B-732FFD6B13A3}"/>
              </a:ext>
            </a:extLst>
          </p:cNvPr>
          <p:cNvPicPr>
            <a:picLocks noChangeAspect="1"/>
          </p:cNvPicPr>
          <p:nvPr userDrawn="1"/>
        </p:nvPicPr>
        <p:blipFill>
          <a:blip r:embed="rId4"/>
          <a:stretch>
            <a:fillRect/>
          </a:stretch>
        </p:blipFill>
        <p:spPr>
          <a:xfrm>
            <a:off x="10645775" y="1789506"/>
            <a:ext cx="1005450" cy="525068"/>
          </a:xfrm>
          <a:prstGeom prst="rect">
            <a:avLst/>
          </a:prstGeom>
        </p:spPr>
      </p:pic>
      <p:sp>
        <p:nvSpPr>
          <p:cNvPr id="15" name="Rectangle 14">
            <a:extLst>
              <a:ext uri="{FF2B5EF4-FFF2-40B4-BE49-F238E27FC236}">
                <a16:creationId xmlns:a16="http://schemas.microsoft.com/office/drawing/2014/main" id="{C5A6C603-F69D-6807-DF57-FC881420BAF9}"/>
              </a:ext>
            </a:extLst>
          </p:cNvPr>
          <p:cNvSpPr/>
          <p:nvPr userDrawn="1"/>
        </p:nvSpPr>
        <p:spPr>
          <a:xfrm>
            <a:off x="0" y="-1"/>
            <a:ext cx="12192000" cy="125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B8CD6A4-A07A-EA0B-FC5B-849612CFC0EC}"/>
              </a:ext>
            </a:extLst>
          </p:cNvPr>
          <p:cNvPicPr>
            <a:picLocks noChangeAspect="1"/>
          </p:cNvPicPr>
          <p:nvPr userDrawn="1"/>
        </p:nvPicPr>
        <p:blipFill>
          <a:blip r:embed="rId5"/>
          <a:stretch>
            <a:fillRect/>
          </a:stretch>
        </p:blipFill>
        <p:spPr>
          <a:xfrm>
            <a:off x="537088" y="533619"/>
            <a:ext cx="1532382" cy="727810"/>
          </a:xfrm>
          <a:prstGeom prst="rect">
            <a:avLst/>
          </a:prstGeom>
        </p:spPr>
      </p:pic>
      <p:pic>
        <p:nvPicPr>
          <p:cNvPr id="22" name="Picture 21">
            <a:extLst>
              <a:ext uri="{FF2B5EF4-FFF2-40B4-BE49-F238E27FC236}">
                <a16:creationId xmlns:a16="http://schemas.microsoft.com/office/drawing/2014/main" id="{3583BE28-69E6-1B92-86A7-F176738AD2C5}"/>
              </a:ext>
            </a:extLst>
          </p:cNvPr>
          <p:cNvPicPr>
            <a:picLocks noChangeAspect="1"/>
          </p:cNvPicPr>
          <p:nvPr userDrawn="1"/>
        </p:nvPicPr>
        <p:blipFill>
          <a:blip r:embed="rId6"/>
          <a:stretch>
            <a:fillRect/>
          </a:stretch>
        </p:blipFill>
        <p:spPr>
          <a:xfrm>
            <a:off x="537088" y="6074189"/>
            <a:ext cx="1012312" cy="250191"/>
          </a:xfrm>
          <a:prstGeom prst="rect">
            <a:avLst/>
          </a:prstGeom>
        </p:spPr>
      </p:pic>
      <p:sp>
        <p:nvSpPr>
          <p:cNvPr id="32" name="TextBox 31">
            <a:extLst>
              <a:ext uri="{FF2B5EF4-FFF2-40B4-BE49-F238E27FC236}">
                <a16:creationId xmlns:a16="http://schemas.microsoft.com/office/drawing/2014/main" id="{F70A58FC-34AA-1283-3C4A-D4030E86ECA6}"/>
              </a:ext>
            </a:extLst>
          </p:cNvPr>
          <p:cNvSpPr txBox="1"/>
          <p:nvPr userDrawn="1"/>
        </p:nvSpPr>
        <p:spPr>
          <a:xfrm>
            <a:off x="9863136" y="5568110"/>
            <a:ext cx="1788088" cy="246221"/>
          </a:xfrm>
          <a:prstGeom prst="rect">
            <a:avLst/>
          </a:prstGeom>
          <a:noFill/>
        </p:spPr>
        <p:txBody>
          <a:bodyPr wrap="square" lIns="0" tIns="0" rIns="0" bIns="0">
            <a:spAutoFit/>
          </a:bodyPr>
          <a:lstStyle/>
          <a:p>
            <a:pPr algn="r"/>
            <a:fld id="{D01A671C-D0ED-EF47-849E-F518F2E6740D}" type="datetimeFigureOut">
              <a:rPr lang="en-US" sz="1600" baseline="0" smtClean="0">
                <a:solidFill>
                  <a:schemeClr val="bg2"/>
                </a:solidFill>
                <a:latin typeface="GoodPro-News" panose="020B0504020101020102" pitchFamily="34" charset="77"/>
              </a:rPr>
              <a:pPr algn="r"/>
              <a:t>11/22/2023</a:t>
            </a:fld>
            <a:endParaRPr lang="en-US" sz="1600" baseline="0" dirty="0">
              <a:solidFill>
                <a:schemeClr val="bg2"/>
              </a:solidFill>
              <a:latin typeface="GoodPro-News" panose="020B0504020101020102" pitchFamily="34" charset="77"/>
            </a:endParaRPr>
          </a:p>
        </p:txBody>
      </p:sp>
      <p:sp>
        <p:nvSpPr>
          <p:cNvPr id="39" name="Text Placeholder 37">
            <a:extLst>
              <a:ext uri="{FF2B5EF4-FFF2-40B4-BE49-F238E27FC236}">
                <a16:creationId xmlns:a16="http://schemas.microsoft.com/office/drawing/2014/main" id="{9FDFFD04-1B18-A2BD-A92E-4527D138D3D5}"/>
              </a:ext>
            </a:extLst>
          </p:cNvPr>
          <p:cNvSpPr>
            <a:spLocks noGrp="1"/>
          </p:cNvSpPr>
          <p:nvPr>
            <p:ph type="body" sz="quarter" idx="11" hasCustomPrompt="1"/>
          </p:nvPr>
        </p:nvSpPr>
        <p:spPr>
          <a:xfrm>
            <a:off x="9863134" y="5814330"/>
            <a:ext cx="1788089" cy="552377"/>
          </a:xfrm>
        </p:spPr>
        <p:txBody>
          <a:bodyPr anchor="b" anchorCtr="0"/>
          <a:lstStyle>
            <a:lvl1pPr algn="r">
              <a:spcAft>
                <a:spcPts val="0"/>
              </a:spcAft>
              <a:defRPr b="0" i="0">
                <a:solidFill>
                  <a:schemeClr val="bg1"/>
                </a:solidFill>
                <a:latin typeface="GoodPro-News"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Author Name</a:t>
            </a:r>
          </a:p>
          <a:p>
            <a:pPr lvl="1"/>
            <a:r>
              <a:rPr lang="en-GB" dirty="0"/>
              <a:t>Role Title</a:t>
            </a:r>
            <a:endParaRPr lang="en-US" dirty="0"/>
          </a:p>
        </p:txBody>
      </p:sp>
    </p:spTree>
    <p:extLst>
      <p:ext uri="{BB962C8B-B14F-4D97-AF65-F5344CB8AC3E}">
        <p14:creationId xmlns:p14="http://schemas.microsoft.com/office/powerpoint/2010/main" val="289160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R (Large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553CC3D5-B786-1C79-3C02-B64BA1C62260}"/>
              </a:ext>
            </a:extLst>
          </p:cNvPr>
          <p:cNvSpPr>
            <a:spLocks noGrp="1"/>
          </p:cNvSpPr>
          <p:nvPr>
            <p:ph type="pic" sz="quarter" idx="11" hasCustomPrompt="1"/>
          </p:nvPr>
        </p:nvSpPr>
        <p:spPr>
          <a:xfrm>
            <a:off x="537089" y="-2"/>
            <a:ext cx="5281613" cy="6857999"/>
          </a:xfrm>
          <a:solidFill>
            <a:schemeClr val="accent3"/>
          </a:solidFill>
        </p:spPr>
        <p:txBody>
          <a:bodyPr anchor="ctr" anchorCtr="0"/>
          <a:lstStyle>
            <a:lvl1pPr algn="ctr">
              <a:defRPr b="0" i="0">
                <a:solidFill>
                  <a:schemeClr val="accent1"/>
                </a:solidFill>
                <a:latin typeface="GoodPro-News" panose="020B0504020101020102" pitchFamily="34" charset="77"/>
              </a:defRPr>
            </a:lvl1pPr>
          </a:lstStyle>
          <a:p>
            <a:r>
              <a:rPr lang="en-US" dirty="0"/>
              <a:t>Insert picture here</a:t>
            </a:r>
          </a:p>
        </p:txBody>
      </p:sp>
      <p:sp>
        <p:nvSpPr>
          <p:cNvPr id="2" name="Title 1">
            <a:extLst>
              <a:ext uri="{FF2B5EF4-FFF2-40B4-BE49-F238E27FC236}">
                <a16:creationId xmlns:a16="http://schemas.microsoft.com/office/drawing/2014/main" id="{9BE7180F-9458-8F1A-9FCA-6081D1B3F3DF}"/>
              </a:ext>
            </a:extLst>
          </p:cNvPr>
          <p:cNvSpPr>
            <a:spLocks noGrp="1"/>
          </p:cNvSpPr>
          <p:nvPr>
            <p:ph type="title"/>
          </p:nvPr>
        </p:nvSpPr>
        <p:spPr>
          <a:xfrm>
            <a:off x="6369050" y="831282"/>
            <a:ext cx="5281613" cy="88444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533C485-830C-E264-0E82-A2735A00F3F5}"/>
              </a:ext>
            </a:extLst>
          </p:cNvPr>
          <p:cNvSpPr>
            <a:spLocks noGrp="1"/>
          </p:cNvSpPr>
          <p:nvPr>
            <p:ph idx="1"/>
          </p:nvPr>
        </p:nvSpPr>
        <p:spPr>
          <a:xfrm>
            <a:off x="6369050" y="2133601"/>
            <a:ext cx="5281613" cy="3087330"/>
          </a:xfrm>
        </p:spPr>
        <p:txBody>
          <a:bodyPr numCol="1" spcCol="50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D7D52156-3F58-6594-7547-DDD1618D979F}"/>
              </a:ext>
            </a:extLst>
          </p:cNvPr>
          <p:cNvPicPr>
            <a:picLocks noChangeAspect="1"/>
          </p:cNvPicPr>
          <p:nvPr userDrawn="1"/>
        </p:nvPicPr>
        <p:blipFill>
          <a:blip r:embed="rId2"/>
          <a:stretch>
            <a:fillRect/>
          </a:stretch>
        </p:blipFill>
        <p:spPr>
          <a:xfrm>
            <a:off x="9889052" y="5780636"/>
            <a:ext cx="1761611" cy="539269"/>
          </a:xfrm>
          <a:prstGeom prst="rect">
            <a:avLst/>
          </a:prstGeom>
        </p:spPr>
      </p:pic>
    </p:spTree>
    <p:extLst>
      <p:ext uri="{BB962C8B-B14F-4D97-AF65-F5344CB8AC3E}">
        <p14:creationId xmlns:p14="http://schemas.microsoft.com/office/powerpoint/2010/main" val="64325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L (Small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180F-9458-8F1A-9FCA-6081D1B3F3DF}"/>
              </a:ext>
            </a:extLst>
          </p:cNvPr>
          <p:cNvSpPr>
            <a:spLocks noGrp="1"/>
          </p:cNvSpPr>
          <p:nvPr>
            <p:ph type="title"/>
          </p:nvPr>
        </p:nvSpPr>
        <p:spPr>
          <a:xfrm>
            <a:off x="540774" y="831282"/>
            <a:ext cx="8200103" cy="88444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533C485-830C-E264-0E82-A2735A00F3F5}"/>
              </a:ext>
            </a:extLst>
          </p:cNvPr>
          <p:cNvSpPr>
            <a:spLocks noGrp="1"/>
          </p:cNvSpPr>
          <p:nvPr>
            <p:ph idx="1"/>
          </p:nvPr>
        </p:nvSpPr>
        <p:spPr>
          <a:xfrm>
            <a:off x="540774" y="2133601"/>
            <a:ext cx="8200103" cy="3087330"/>
          </a:xfrm>
        </p:spPr>
        <p:txBody>
          <a:bodyPr numCol="1" spcCol="50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tretch>
            <a:fillRect/>
          </a:stretch>
        </p:blipFill>
        <p:spPr>
          <a:xfrm>
            <a:off x="537089" y="5780636"/>
            <a:ext cx="1761611" cy="539269"/>
          </a:xfrm>
          <a:prstGeom prst="rect">
            <a:avLst/>
          </a:prstGeom>
        </p:spPr>
      </p:pic>
      <p:sp>
        <p:nvSpPr>
          <p:cNvPr id="5" name="Picture Placeholder 4">
            <a:extLst>
              <a:ext uri="{FF2B5EF4-FFF2-40B4-BE49-F238E27FC236}">
                <a16:creationId xmlns:a16="http://schemas.microsoft.com/office/drawing/2014/main" id="{E219A4DF-8FB0-1DDE-F952-1666A81AC8D5}"/>
              </a:ext>
            </a:extLst>
          </p:cNvPr>
          <p:cNvSpPr>
            <a:spLocks noGrp="1"/>
          </p:cNvSpPr>
          <p:nvPr>
            <p:ph type="pic" sz="quarter" idx="10" hasCustomPrompt="1"/>
          </p:nvPr>
        </p:nvSpPr>
        <p:spPr>
          <a:xfrm>
            <a:off x="9280634" y="-1"/>
            <a:ext cx="2370029" cy="6857999"/>
          </a:xfrm>
          <a:solidFill>
            <a:schemeClr val="accent3"/>
          </a:solidFill>
        </p:spPr>
        <p:txBody>
          <a:bodyPr anchor="ctr" anchorCtr="0"/>
          <a:lstStyle>
            <a:lvl1pPr algn="ctr">
              <a:defRPr b="0" i="0">
                <a:solidFill>
                  <a:schemeClr val="accent1"/>
                </a:solidFill>
                <a:latin typeface="GoodPro-News" panose="020B0504020101020102" pitchFamily="34" charset="77"/>
              </a:defRPr>
            </a:lvl1pPr>
          </a:lstStyle>
          <a:p>
            <a:r>
              <a:rPr lang="en-US" dirty="0"/>
              <a:t>Insert picture here</a:t>
            </a:r>
          </a:p>
        </p:txBody>
      </p:sp>
    </p:spTree>
    <p:extLst>
      <p:ext uri="{BB962C8B-B14F-4D97-AF65-F5344CB8AC3E}">
        <p14:creationId xmlns:p14="http://schemas.microsoft.com/office/powerpoint/2010/main" val="325629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R (Small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CFE55AE9-B41D-6995-3631-B180EACA90A8}"/>
              </a:ext>
            </a:extLst>
          </p:cNvPr>
          <p:cNvSpPr>
            <a:spLocks noGrp="1"/>
          </p:cNvSpPr>
          <p:nvPr>
            <p:ph type="pic" sz="quarter" idx="11" hasCustomPrompt="1"/>
          </p:nvPr>
        </p:nvSpPr>
        <p:spPr>
          <a:xfrm>
            <a:off x="537089" y="1"/>
            <a:ext cx="2370029" cy="6857999"/>
          </a:xfrm>
          <a:solidFill>
            <a:schemeClr val="accent3"/>
          </a:solidFill>
        </p:spPr>
        <p:txBody>
          <a:bodyPr anchor="ctr" anchorCtr="0"/>
          <a:lstStyle>
            <a:lvl1pPr algn="ctr">
              <a:defRPr b="0" i="0">
                <a:solidFill>
                  <a:schemeClr val="accent1"/>
                </a:solidFill>
                <a:latin typeface="GoodPro-News" panose="020B0504020101020102" pitchFamily="34" charset="77"/>
              </a:defRPr>
            </a:lvl1pPr>
          </a:lstStyle>
          <a:p>
            <a:r>
              <a:rPr lang="en-US" dirty="0"/>
              <a:t>Insert picture here</a:t>
            </a:r>
          </a:p>
        </p:txBody>
      </p:sp>
      <p:sp>
        <p:nvSpPr>
          <p:cNvPr id="2" name="Title 1">
            <a:extLst>
              <a:ext uri="{FF2B5EF4-FFF2-40B4-BE49-F238E27FC236}">
                <a16:creationId xmlns:a16="http://schemas.microsoft.com/office/drawing/2014/main" id="{9BE7180F-9458-8F1A-9FCA-6081D1B3F3DF}"/>
              </a:ext>
            </a:extLst>
          </p:cNvPr>
          <p:cNvSpPr>
            <a:spLocks noGrp="1"/>
          </p:cNvSpPr>
          <p:nvPr>
            <p:ph type="title"/>
          </p:nvPr>
        </p:nvSpPr>
        <p:spPr>
          <a:xfrm>
            <a:off x="3450560" y="831282"/>
            <a:ext cx="8200103" cy="88444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533C485-830C-E264-0E82-A2735A00F3F5}"/>
              </a:ext>
            </a:extLst>
          </p:cNvPr>
          <p:cNvSpPr>
            <a:spLocks noGrp="1"/>
          </p:cNvSpPr>
          <p:nvPr>
            <p:ph idx="1"/>
          </p:nvPr>
        </p:nvSpPr>
        <p:spPr>
          <a:xfrm>
            <a:off x="3450560" y="2133601"/>
            <a:ext cx="8200103" cy="3087330"/>
          </a:xfrm>
        </p:spPr>
        <p:txBody>
          <a:bodyPr numCol="1" spcCol="50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tretch>
            <a:fillRect/>
          </a:stretch>
        </p:blipFill>
        <p:spPr>
          <a:xfrm>
            <a:off x="9889052" y="5780636"/>
            <a:ext cx="1761611" cy="539269"/>
          </a:xfrm>
          <a:prstGeom prst="rect">
            <a:avLst/>
          </a:prstGeom>
        </p:spPr>
      </p:pic>
    </p:spTree>
    <p:extLst>
      <p:ext uri="{BB962C8B-B14F-4D97-AF65-F5344CB8AC3E}">
        <p14:creationId xmlns:p14="http://schemas.microsoft.com/office/powerpoint/2010/main" val="150175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6333E3-7B59-C15E-3D0C-C88A9381D697}"/>
              </a:ext>
            </a:extLst>
          </p:cNvPr>
          <p:cNvPicPr>
            <a:picLocks noChangeAspect="1"/>
          </p:cNvPicPr>
          <p:nvPr userDrawn="1"/>
        </p:nvPicPr>
        <p:blipFill>
          <a:blip r:embed="rId3">
            <a:alphaModFix amt="10000"/>
          </a:blip>
          <a:srcRect/>
          <a:stretch/>
        </p:blipFill>
        <p:spPr>
          <a:xfrm>
            <a:off x="6368995" y="3670984"/>
            <a:ext cx="5823004" cy="3187015"/>
          </a:xfrm>
          <a:prstGeom prst="rect">
            <a:avLst/>
          </a:prstGeom>
        </p:spPr>
      </p:pic>
    </p:spTree>
    <p:extLst>
      <p:ext uri="{BB962C8B-B14F-4D97-AF65-F5344CB8AC3E}">
        <p14:creationId xmlns:p14="http://schemas.microsoft.com/office/powerpoint/2010/main" val="3351510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Round (Dark Teal)">
    <p:bg>
      <p:bgPr>
        <a:solidFill>
          <a:schemeClr val="tx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rcRect/>
          <a:stretch/>
        </p:blipFill>
        <p:spPr>
          <a:xfrm>
            <a:off x="537089" y="5780636"/>
            <a:ext cx="1761611" cy="539268"/>
          </a:xfrm>
          <a:prstGeom prst="rect">
            <a:avLst/>
          </a:prstGeom>
        </p:spPr>
      </p:pic>
      <p:pic>
        <p:nvPicPr>
          <p:cNvPr id="3" name="Picture 2">
            <a:extLst>
              <a:ext uri="{FF2B5EF4-FFF2-40B4-BE49-F238E27FC236}">
                <a16:creationId xmlns:a16="http://schemas.microsoft.com/office/drawing/2014/main" id="{024C5609-707F-1149-5D34-ABF71E9E877C}"/>
              </a:ext>
            </a:extLst>
          </p:cNvPr>
          <p:cNvPicPr>
            <a:picLocks noChangeAspect="1"/>
          </p:cNvPicPr>
          <p:nvPr userDrawn="1"/>
        </p:nvPicPr>
        <p:blipFill>
          <a:blip r:embed="rId3"/>
          <a:stretch>
            <a:fillRect/>
          </a:stretch>
        </p:blipFill>
        <p:spPr>
          <a:xfrm>
            <a:off x="6327575" y="1072055"/>
            <a:ext cx="6858000" cy="6858000"/>
          </a:xfrm>
          <a:prstGeom prst="rect">
            <a:avLst/>
          </a:prstGeom>
        </p:spPr>
      </p:pic>
      <p:sp>
        <p:nvSpPr>
          <p:cNvPr id="4" name="Text Placeholder 37">
            <a:extLst>
              <a:ext uri="{FF2B5EF4-FFF2-40B4-BE49-F238E27FC236}">
                <a16:creationId xmlns:a16="http://schemas.microsoft.com/office/drawing/2014/main" id="{DAE9D20F-C783-0BA5-F8F8-A848928BB05F}"/>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bg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2028069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Round (Light Blue w/Teal)">
    <p:bg>
      <p:bgPr>
        <a:solidFill>
          <a:schemeClr val="bg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rcRect/>
          <a:stretch/>
        </p:blipFill>
        <p:spPr>
          <a:xfrm>
            <a:off x="537090" y="5780636"/>
            <a:ext cx="1761608" cy="539268"/>
          </a:xfrm>
          <a:prstGeom prst="rect">
            <a:avLst/>
          </a:prstGeom>
        </p:spPr>
      </p:pic>
      <p:pic>
        <p:nvPicPr>
          <p:cNvPr id="2" name="Picture 1">
            <a:extLst>
              <a:ext uri="{FF2B5EF4-FFF2-40B4-BE49-F238E27FC236}">
                <a16:creationId xmlns:a16="http://schemas.microsoft.com/office/drawing/2014/main" id="{34CE5E26-033E-F42F-B452-678352FFF9D3}"/>
              </a:ext>
            </a:extLst>
          </p:cNvPr>
          <p:cNvPicPr>
            <a:picLocks noChangeAspect="1"/>
          </p:cNvPicPr>
          <p:nvPr userDrawn="1"/>
        </p:nvPicPr>
        <p:blipFill>
          <a:blip r:embed="rId3"/>
          <a:srcRect/>
          <a:stretch/>
        </p:blipFill>
        <p:spPr>
          <a:xfrm>
            <a:off x="6327575" y="1072055"/>
            <a:ext cx="6858000" cy="6858000"/>
          </a:xfrm>
          <a:prstGeom prst="rect">
            <a:avLst/>
          </a:prstGeom>
        </p:spPr>
      </p:pic>
      <p:sp>
        <p:nvSpPr>
          <p:cNvPr id="3" name="Text Placeholder 37">
            <a:extLst>
              <a:ext uri="{FF2B5EF4-FFF2-40B4-BE49-F238E27FC236}">
                <a16:creationId xmlns:a16="http://schemas.microsoft.com/office/drawing/2014/main" id="{BC03EB31-564B-1D48-E983-2835E7436AFF}"/>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tx2"/>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1709244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Round (Light Blue w/Wine)">
    <p:bg>
      <p:bgPr>
        <a:solidFill>
          <a:schemeClr val="bg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rcRect/>
          <a:stretch/>
        </p:blipFill>
        <p:spPr>
          <a:xfrm>
            <a:off x="537090" y="5780636"/>
            <a:ext cx="1761608" cy="539267"/>
          </a:xfrm>
          <a:prstGeom prst="rect">
            <a:avLst/>
          </a:prstGeom>
        </p:spPr>
      </p:pic>
      <p:pic>
        <p:nvPicPr>
          <p:cNvPr id="2" name="Picture 1">
            <a:extLst>
              <a:ext uri="{FF2B5EF4-FFF2-40B4-BE49-F238E27FC236}">
                <a16:creationId xmlns:a16="http://schemas.microsoft.com/office/drawing/2014/main" id="{72495E24-8DA4-A539-AC1C-A21B8C0CA6B7}"/>
              </a:ext>
            </a:extLst>
          </p:cNvPr>
          <p:cNvPicPr>
            <a:picLocks noChangeAspect="1"/>
          </p:cNvPicPr>
          <p:nvPr userDrawn="1"/>
        </p:nvPicPr>
        <p:blipFill>
          <a:blip r:embed="rId3"/>
          <a:srcRect/>
          <a:stretch/>
        </p:blipFill>
        <p:spPr>
          <a:xfrm>
            <a:off x="6327575" y="1072055"/>
            <a:ext cx="6858000" cy="6858000"/>
          </a:xfrm>
          <a:prstGeom prst="rect">
            <a:avLst/>
          </a:prstGeom>
        </p:spPr>
      </p:pic>
      <p:sp>
        <p:nvSpPr>
          <p:cNvPr id="3" name="Text Placeholder 37">
            <a:extLst>
              <a:ext uri="{FF2B5EF4-FFF2-40B4-BE49-F238E27FC236}">
                <a16:creationId xmlns:a16="http://schemas.microsoft.com/office/drawing/2014/main" id="{47A47473-488C-26FF-D020-CE774E6CBCDA}"/>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accent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234729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Round (Neon Yellow)">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rcRect/>
          <a:stretch/>
        </p:blipFill>
        <p:spPr>
          <a:xfrm>
            <a:off x="537090" y="5780636"/>
            <a:ext cx="1761608" cy="539268"/>
          </a:xfrm>
          <a:prstGeom prst="rect">
            <a:avLst/>
          </a:prstGeom>
        </p:spPr>
      </p:pic>
      <p:pic>
        <p:nvPicPr>
          <p:cNvPr id="2" name="Picture 1">
            <a:extLst>
              <a:ext uri="{FF2B5EF4-FFF2-40B4-BE49-F238E27FC236}">
                <a16:creationId xmlns:a16="http://schemas.microsoft.com/office/drawing/2014/main" id="{4CF70B15-91FC-28EA-7ED1-7D636E7C77A5}"/>
              </a:ext>
            </a:extLst>
          </p:cNvPr>
          <p:cNvPicPr>
            <a:picLocks noChangeAspect="1"/>
          </p:cNvPicPr>
          <p:nvPr userDrawn="1"/>
        </p:nvPicPr>
        <p:blipFill>
          <a:blip r:embed="rId3"/>
          <a:srcRect/>
          <a:stretch/>
        </p:blipFill>
        <p:spPr>
          <a:xfrm>
            <a:off x="6327575" y="1072055"/>
            <a:ext cx="6858000" cy="6858000"/>
          </a:xfrm>
          <a:prstGeom prst="rect">
            <a:avLst/>
          </a:prstGeom>
        </p:spPr>
      </p:pic>
      <p:sp>
        <p:nvSpPr>
          <p:cNvPr id="3" name="Text Placeholder 37">
            <a:extLst>
              <a:ext uri="{FF2B5EF4-FFF2-40B4-BE49-F238E27FC236}">
                <a16:creationId xmlns:a16="http://schemas.microsoft.com/office/drawing/2014/main" id="{E3B62507-481A-11C1-80FC-90D790067FE1}"/>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tx2"/>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2434048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Round (Win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rcRect/>
          <a:stretch/>
        </p:blipFill>
        <p:spPr>
          <a:xfrm>
            <a:off x="537090" y="5780636"/>
            <a:ext cx="1761608" cy="539268"/>
          </a:xfrm>
          <a:prstGeom prst="rect">
            <a:avLst/>
          </a:prstGeom>
        </p:spPr>
      </p:pic>
      <p:pic>
        <p:nvPicPr>
          <p:cNvPr id="2" name="Picture 1">
            <a:extLst>
              <a:ext uri="{FF2B5EF4-FFF2-40B4-BE49-F238E27FC236}">
                <a16:creationId xmlns:a16="http://schemas.microsoft.com/office/drawing/2014/main" id="{90897F56-3ABB-7E81-2C89-34B55B4BBFAD}"/>
              </a:ext>
            </a:extLst>
          </p:cNvPr>
          <p:cNvPicPr>
            <a:picLocks noChangeAspect="1"/>
          </p:cNvPicPr>
          <p:nvPr userDrawn="1"/>
        </p:nvPicPr>
        <p:blipFill>
          <a:blip r:embed="rId3"/>
          <a:srcRect/>
          <a:stretch/>
        </p:blipFill>
        <p:spPr>
          <a:xfrm>
            <a:off x="6327575" y="1072055"/>
            <a:ext cx="6858000" cy="6858000"/>
          </a:xfrm>
          <a:prstGeom prst="rect">
            <a:avLst/>
          </a:prstGeom>
        </p:spPr>
      </p:pic>
      <p:sp>
        <p:nvSpPr>
          <p:cNvPr id="3" name="Text Placeholder 37">
            <a:extLst>
              <a:ext uri="{FF2B5EF4-FFF2-40B4-BE49-F238E27FC236}">
                <a16:creationId xmlns:a16="http://schemas.microsoft.com/office/drawing/2014/main" id="{1C8961A6-267C-C431-57A3-CB411D972FD2}"/>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bg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3304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Round (Warm Stone)">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rcRect/>
          <a:stretch/>
        </p:blipFill>
        <p:spPr>
          <a:xfrm>
            <a:off x="537090" y="5780636"/>
            <a:ext cx="1761608" cy="539267"/>
          </a:xfrm>
          <a:prstGeom prst="rect">
            <a:avLst/>
          </a:prstGeom>
        </p:spPr>
      </p:pic>
      <p:pic>
        <p:nvPicPr>
          <p:cNvPr id="2" name="Picture 1">
            <a:extLst>
              <a:ext uri="{FF2B5EF4-FFF2-40B4-BE49-F238E27FC236}">
                <a16:creationId xmlns:a16="http://schemas.microsoft.com/office/drawing/2014/main" id="{FFD00E6C-33F2-8BBE-B0AA-B67BE407ED8E}"/>
              </a:ext>
            </a:extLst>
          </p:cNvPr>
          <p:cNvPicPr>
            <a:picLocks noChangeAspect="1"/>
          </p:cNvPicPr>
          <p:nvPr userDrawn="1"/>
        </p:nvPicPr>
        <p:blipFill>
          <a:blip r:embed="rId3"/>
          <a:srcRect/>
          <a:stretch/>
        </p:blipFill>
        <p:spPr>
          <a:xfrm>
            <a:off x="6327575" y="1072055"/>
            <a:ext cx="6858000" cy="6858000"/>
          </a:xfrm>
          <a:prstGeom prst="rect">
            <a:avLst/>
          </a:prstGeom>
        </p:spPr>
      </p:pic>
      <p:sp>
        <p:nvSpPr>
          <p:cNvPr id="3" name="Text Placeholder 37">
            <a:extLst>
              <a:ext uri="{FF2B5EF4-FFF2-40B4-BE49-F238E27FC236}">
                <a16:creationId xmlns:a16="http://schemas.microsoft.com/office/drawing/2014/main" id="{00429A8B-44D2-F0A4-DFF2-C22017F6FE13}"/>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accent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264663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Dark Teal)">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B3A855-C615-4AB9-DD2A-126DE246D98E}"/>
              </a:ext>
            </a:extLst>
          </p:cNvPr>
          <p:cNvPicPr>
            <a:picLocks noChangeAspect="1"/>
          </p:cNvPicPr>
          <p:nvPr userDrawn="1"/>
        </p:nvPicPr>
        <p:blipFill>
          <a:blip r:embed="rId2"/>
          <a:srcRect/>
          <a:stretch/>
        </p:blipFill>
        <p:spPr>
          <a:xfrm>
            <a:off x="6368995" y="3670984"/>
            <a:ext cx="5823004" cy="3187014"/>
          </a:xfrm>
          <a:prstGeom prst="rect">
            <a:avLst/>
          </a:prstGeom>
        </p:spPr>
      </p:pic>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3"/>
          <a:srcRect/>
          <a:stretch/>
        </p:blipFill>
        <p:spPr>
          <a:xfrm>
            <a:off x="537089" y="5780636"/>
            <a:ext cx="1761611" cy="539268"/>
          </a:xfrm>
          <a:prstGeom prst="rect">
            <a:avLst/>
          </a:prstGeom>
        </p:spPr>
      </p:pic>
      <p:sp>
        <p:nvSpPr>
          <p:cNvPr id="10" name="Text Placeholder 37">
            <a:extLst>
              <a:ext uri="{FF2B5EF4-FFF2-40B4-BE49-F238E27FC236}">
                <a16:creationId xmlns:a16="http://schemas.microsoft.com/office/drawing/2014/main" id="{D2837DBF-5617-775C-937A-D3246813A78E}"/>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bg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1760461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Slide (Dark Teal)">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1" y="2170681"/>
            <a:ext cx="8221017" cy="2516637"/>
          </a:xfrm>
          <a:prstGeom prst="rect">
            <a:avLst/>
          </a:prstGeom>
          <a:noFill/>
        </p:spPr>
      </p:pic>
    </p:spTree>
    <p:extLst>
      <p:ext uri="{BB962C8B-B14F-4D97-AF65-F5344CB8AC3E}">
        <p14:creationId xmlns:p14="http://schemas.microsoft.com/office/powerpoint/2010/main" val="3061073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Slide (Light Blue w/Teal)">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7"/>
          </a:xfrm>
          <a:prstGeom prst="rect">
            <a:avLst/>
          </a:prstGeom>
          <a:noFill/>
        </p:spPr>
      </p:pic>
    </p:spTree>
    <p:extLst>
      <p:ext uri="{BB962C8B-B14F-4D97-AF65-F5344CB8AC3E}">
        <p14:creationId xmlns:p14="http://schemas.microsoft.com/office/powerpoint/2010/main" val="1495410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Slide (Light Blue w/Win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7"/>
          </a:xfrm>
          <a:prstGeom prst="rect">
            <a:avLst/>
          </a:prstGeom>
          <a:noFill/>
        </p:spPr>
      </p:pic>
    </p:spTree>
    <p:extLst>
      <p:ext uri="{BB962C8B-B14F-4D97-AF65-F5344CB8AC3E}">
        <p14:creationId xmlns:p14="http://schemas.microsoft.com/office/powerpoint/2010/main" val="1095614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Slide (Neon Yellow)">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7"/>
          </a:xfrm>
          <a:prstGeom prst="rect">
            <a:avLst/>
          </a:prstGeom>
          <a:noFill/>
        </p:spPr>
      </p:pic>
    </p:spTree>
    <p:extLst>
      <p:ext uri="{BB962C8B-B14F-4D97-AF65-F5344CB8AC3E}">
        <p14:creationId xmlns:p14="http://schemas.microsoft.com/office/powerpoint/2010/main" val="1813532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Slide (Win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7"/>
          </a:xfrm>
          <a:prstGeom prst="rect">
            <a:avLst/>
          </a:prstGeom>
          <a:noFill/>
        </p:spPr>
      </p:pic>
    </p:spTree>
    <p:extLst>
      <p:ext uri="{BB962C8B-B14F-4D97-AF65-F5344CB8AC3E}">
        <p14:creationId xmlns:p14="http://schemas.microsoft.com/office/powerpoint/2010/main" val="1499851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Slide (Warm Ston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7"/>
          </a:xfrm>
          <a:prstGeom prst="rect">
            <a:avLst/>
          </a:prstGeom>
          <a:noFill/>
        </p:spPr>
      </p:pic>
    </p:spTree>
    <p:extLst>
      <p:ext uri="{BB962C8B-B14F-4D97-AF65-F5344CB8AC3E}">
        <p14:creationId xmlns:p14="http://schemas.microsoft.com/office/powerpoint/2010/main" val="1090653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Slide (Dark Teal w/Accreditation)">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tretch>
            <a:fillRect/>
          </a:stretch>
        </p:blipFill>
        <p:spPr>
          <a:xfrm>
            <a:off x="1985491" y="2170681"/>
            <a:ext cx="8221017" cy="2516638"/>
          </a:xfrm>
          <a:prstGeom prst="rect">
            <a:avLst/>
          </a:prstGeom>
          <a:noFill/>
        </p:spPr>
      </p:pic>
    </p:spTree>
    <p:extLst>
      <p:ext uri="{BB962C8B-B14F-4D97-AF65-F5344CB8AC3E}">
        <p14:creationId xmlns:p14="http://schemas.microsoft.com/office/powerpoint/2010/main" val="1617667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Slide (Light Blue w/Teal w/Accreditation)">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6"/>
          </a:xfrm>
          <a:prstGeom prst="rect">
            <a:avLst/>
          </a:prstGeom>
          <a:noFill/>
        </p:spPr>
      </p:pic>
    </p:spTree>
    <p:extLst>
      <p:ext uri="{BB962C8B-B14F-4D97-AF65-F5344CB8AC3E}">
        <p14:creationId xmlns:p14="http://schemas.microsoft.com/office/powerpoint/2010/main" val="2457921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Slide (Light Blue w/Wine w/Accreditation)">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6"/>
          </a:xfrm>
          <a:prstGeom prst="rect">
            <a:avLst/>
          </a:prstGeom>
          <a:noFill/>
        </p:spPr>
      </p:pic>
    </p:spTree>
    <p:extLst>
      <p:ext uri="{BB962C8B-B14F-4D97-AF65-F5344CB8AC3E}">
        <p14:creationId xmlns:p14="http://schemas.microsoft.com/office/powerpoint/2010/main" val="4172220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Slide (Neon Yellow w/Accreditation)">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6"/>
          </a:xfrm>
          <a:prstGeom prst="rect">
            <a:avLst/>
          </a:prstGeom>
          <a:noFill/>
        </p:spPr>
      </p:pic>
    </p:spTree>
    <p:extLst>
      <p:ext uri="{BB962C8B-B14F-4D97-AF65-F5344CB8AC3E}">
        <p14:creationId xmlns:p14="http://schemas.microsoft.com/office/powerpoint/2010/main" val="127368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Light Blue w/Teal)">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B3A855-C615-4AB9-DD2A-126DE246D98E}"/>
              </a:ext>
            </a:extLst>
          </p:cNvPr>
          <p:cNvPicPr>
            <a:picLocks noChangeAspect="1"/>
          </p:cNvPicPr>
          <p:nvPr userDrawn="1"/>
        </p:nvPicPr>
        <p:blipFill>
          <a:blip r:embed="rId2"/>
          <a:srcRect/>
          <a:stretch/>
        </p:blipFill>
        <p:spPr>
          <a:xfrm>
            <a:off x="6368996" y="3670984"/>
            <a:ext cx="5823002" cy="3187014"/>
          </a:xfrm>
          <a:prstGeom prst="rect">
            <a:avLst/>
          </a:prstGeom>
        </p:spPr>
      </p:pic>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3"/>
          <a:srcRect/>
          <a:stretch/>
        </p:blipFill>
        <p:spPr>
          <a:xfrm>
            <a:off x="537090" y="5780636"/>
            <a:ext cx="1761608" cy="539268"/>
          </a:xfrm>
          <a:prstGeom prst="rect">
            <a:avLst/>
          </a:prstGeom>
        </p:spPr>
      </p:pic>
      <p:sp>
        <p:nvSpPr>
          <p:cNvPr id="4" name="Text Placeholder 37">
            <a:extLst>
              <a:ext uri="{FF2B5EF4-FFF2-40B4-BE49-F238E27FC236}">
                <a16:creationId xmlns:a16="http://schemas.microsoft.com/office/drawing/2014/main" id="{9A3444D8-FF11-4FED-602A-18667210FD9A}"/>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tx2"/>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2210013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Slide (Wine w/Accreditatio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6"/>
          </a:xfrm>
          <a:prstGeom prst="rect">
            <a:avLst/>
          </a:prstGeom>
          <a:noFill/>
        </p:spPr>
      </p:pic>
    </p:spTree>
    <p:extLst>
      <p:ext uri="{BB962C8B-B14F-4D97-AF65-F5344CB8AC3E}">
        <p14:creationId xmlns:p14="http://schemas.microsoft.com/office/powerpoint/2010/main" val="1821061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o Slide (Warm Stone w/Accreditation)">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6"/>
          </a:xfrm>
          <a:prstGeom prst="rect">
            <a:avLst/>
          </a:prstGeom>
          <a:noFill/>
        </p:spPr>
      </p:pic>
    </p:spTree>
    <p:extLst>
      <p:ext uri="{BB962C8B-B14F-4D97-AF65-F5344CB8AC3E}">
        <p14:creationId xmlns:p14="http://schemas.microsoft.com/office/powerpoint/2010/main" val="2277680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88ABFC1-7F20-C2D9-BD53-FA41F5D4C1D9}"/>
              </a:ext>
            </a:extLst>
          </p:cNvPr>
          <p:cNvPicPr>
            <a:picLocks noChangeAspect="1"/>
          </p:cNvPicPr>
          <p:nvPr userDrawn="1"/>
        </p:nvPicPr>
        <p:blipFill>
          <a:blip r:embed="rId2"/>
          <a:srcRect/>
          <a:stretch/>
        </p:blipFill>
        <p:spPr>
          <a:xfrm>
            <a:off x="6368995" y="3670984"/>
            <a:ext cx="5823005" cy="3187015"/>
          </a:xfrm>
          <a:prstGeom prst="rect">
            <a:avLst/>
          </a:prstGeom>
        </p:spPr>
      </p:pic>
      <p:sp>
        <p:nvSpPr>
          <p:cNvPr id="2" name="Title 1">
            <a:extLst>
              <a:ext uri="{FF2B5EF4-FFF2-40B4-BE49-F238E27FC236}">
                <a16:creationId xmlns:a16="http://schemas.microsoft.com/office/drawing/2014/main" id="{1A7AFCB4-833E-EEE0-9788-B2FCE577BF8D}"/>
              </a:ext>
            </a:extLst>
          </p:cNvPr>
          <p:cNvSpPr>
            <a:spLocks noGrp="1"/>
          </p:cNvSpPr>
          <p:nvPr>
            <p:ph type="ctrTitle" hasCustomPrompt="1"/>
          </p:nvPr>
        </p:nvSpPr>
        <p:spPr>
          <a:xfrm>
            <a:off x="540774" y="3203165"/>
            <a:ext cx="8200103" cy="1270511"/>
          </a:xfrm>
        </p:spPr>
        <p:txBody>
          <a:bodyPr wrap="square" anchor="t" anchorCtr="0">
            <a:noAutofit/>
          </a:bodyPr>
          <a:lstStyle>
            <a:lvl1pPr algn="l">
              <a:lnSpc>
                <a:spcPts val="5400"/>
              </a:lnSpc>
              <a:defRPr sz="5400">
                <a:solidFill>
                  <a:schemeClr val="bg1"/>
                </a:solidFill>
              </a:defRPr>
            </a:lvl1pPr>
          </a:lstStyle>
          <a:p>
            <a:r>
              <a:rPr lang="en-GB" dirty="0"/>
              <a:t>Presentation title lorem ipsum </a:t>
            </a:r>
            <a:r>
              <a:rPr lang="en-GB" dirty="0" err="1"/>
              <a:t>dolor</a:t>
            </a:r>
            <a:r>
              <a:rPr lang="en-GB" dirty="0"/>
              <a:t> sit </a:t>
            </a:r>
            <a:r>
              <a:rPr lang="en-GB" dirty="0" err="1"/>
              <a:t>amet</a:t>
            </a:r>
            <a:endParaRPr lang="en-US" dirty="0"/>
          </a:p>
        </p:txBody>
      </p:sp>
      <p:sp>
        <p:nvSpPr>
          <p:cNvPr id="3" name="Subtitle 2">
            <a:extLst>
              <a:ext uri="{FF2B5EF4-FFF2-40B4-BE49-F238E27FC236}">
                <a16:creationId xmlns:a16="http://schemas.microsoft.com/office/drawing/2014/main" id="{1E39416C-938A-D1E3-74B7-7EFFF15E914D}"/>
              </a:ext>
            </a:extLst>
          </p:cNvPr>
          <p:cNvSpPr>
            <a:spLocks noGrp="1"/>
          </p:cNvSpPr>
          <p:nvPr>
            <p:ph type="subTitle" idx="1" hasCustomPrompt="1"/>
          </p:nvPr>
        </p:nvSpPr>
        <p:spPr>
          <a:xfrm>
            <a:off x="540774" y="4932313"/>
            <a:ext cx="8200103" cy="672076"/>
          </a:xfrm>
        </p:spPr>
        <p:txBody>
          <a:bodyPr/>
          <a:lstStyle>
            <a:lvl1pPr marL="0" indent="0" algn="l">
              <a:lnSpc>
                <a:spcPts val="2400"/>
              </a:lnSpc>
              <a:buNone/>
              <a:defRPr sz="2100" baseline="0">
                <a:solidFill>
                  <a:schemeClr val="bg1"/>
                </a:solidFill>
                <a:latin typeface="GoodPro-News" panose="020B050402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class </a:t>
            </a:r>
            <a:r>
              <a:rPr lang="en-GB" dirty="0" err="1"/>
              <a:t>aptent</a:t>
            </a:r>
            <a:r>
              <a:rPr lang="en-GB" dirty="0"/>
              <a:t> </a:t>
            </a:r>
            <a:r>
              <a:rPr lang="en-GB" dirty="0" err="1"/>
              <a:t>taciti</a:t>
            </a:r>
            <a:r>
              <a:rPr lang="en-GB" dirty="0"/>
              <a:t> </a:t>
            </a:r>
            <a:r>
              <a:rPr lang="en-GB" dirty="0" err="1"/>
              <a:t>sociosqu</a:t>
            </a:r>
            <a:r>
              <a:rPr lang="en-GB" dirty="0"/>
              <a:t> ad </a:t>
            </a:r>
            <a:r>
              <a:rPr lang="en-GB" dirty="0" err="1"/>
              <a:t>litora</a:t>
            </a:r>
            <a:r>
              <a:rPr lang="en-GB" dirty="0"/>
              <a:t> </a:t>
            </a:r>
            <a:r>
              <a:rPr lang="en-GB" dirty="0" err="1"/>
              <a:t>torquent</a:t>
            </a:r>
            <a:r>
              <a:rPr lang="en-GB" dirty="0"/>
              <a:t> per </a:t>
            </a:r>
            <a:br>
              <a:rPr lang="en-GB" dirty="0"/>
            </a:br>
            <a:r>
              <a:rPr lang="en-GB" dirty="0" err="1"/>
              <a:t>conubia</a:t>
            </a:r>
            <a:r>
              <a:rPr lang="en-GB" dirty="0"/>
              <a:t> nostra, per </a:t>
            </a:r>
            <a:r>
              <a:rPr lang="en-GB" dirty="0" err="1"/>
              <a:t>inceptos</a:t>
            </a:r>
            <a:r>
              <a:rPr lang="en-GB" dirty="0"/>
              <a:t> </a:t>
            </a:r>
            <a:r>
              <a:rPr lang="en-GB" dirty="0" err="1"/>
              <a:t>himenaeos</a:t>
            </a:r>
            <a:r>
              <a:rPr lang="en-GB" dirty="0"/>
              <a:t>.</a:t>
            </a:r>
            <a:endParaRPr lang="en-US" dirty="0"/>
          </a:p>
        </p:txBody>
      </p:sp>
      <p:pic>
        <p:nvPicPr>
          <p:cNvPr id="12" name="Picture 11">
            <a:extLst>
              <a:ext uri="{FF2B5EF4-FFF2-40B4-BE49-F238E27FC236}">
                <a16:creationId xmlns:a16="http://schemas.microsoft.com/office/drawing/2014/main" id="{06CA712F-380C-0C6A-88E8-B962D9AF20D4}"/>
              </a:ext>
            </a:extLst>
          </p:cNvPr>
          <p:cNvPicPr>
            <a:picLocks noChangeAspect="1"/>
          </p:cNvPicPr>
          <p:nvPr userDrawn="1"/>
        </p:nvPicPr>
        <p:blipFill>
          <a:blip r:embed="rId3"/>
          <a:stretch>
            <a:fillRect/>
          </a:stretch>
        </p:blipFill>
        <p:spPr>
          <a:xfrm>
            <a:off x="537088" y="1797766"/>
            <a:ext cx="3378610" cy="1034268"/>
          </a:xfrm>
          <a:prstGeom prst="rect">
            <a:avLst/>
          </a:prstGeom>
        </p:spPr>
      </p:pic>
      <p:pic>
        <p:nvPicPr>
          <p:cNvPr id="14" name="Picture 13">
            <a:extLst>
              <a:ext uri="{FF2B5EF4-FFF2-40B4-BE49-F238E27FC236}">
                <a16:creationId xmlns:a16="http://schemas.microsoft.com/office/drawing/2014/main" id="{A73B04F5-B08D-159C-206B-732FFD6B13A3}"/>
              </a:ext>
            </a:extLst>
          </p:cNvPr>
          <p:cNvPicPr>
            <a:picLocks noChangeAspect="1"/>
          </p:cNvPicPr>
          <p:nvPr userDrawn="1"/>
        </p:nvPicPr>
        <p:blipFill>
          <a:blip r:embed="rId4"/>
          <a:stretch>
            <a:fillRect/>
          </a:stretch>
        </p:blipFill>
        <p:spPr>
          <a:xfrm>
            <a:off x="10645775" y="1789506"/>
            <a:ext cx="1005450" cy="525068"/>
          </a:xfrm>
          <a:prstGeom prst="rect">
            <a:avLst/>
          </a:prstGeom>
        </p:spPr>
      </p:pic>
      <p:sp>
        <p:nvSpPr>
          <p:cNvPr id="15" name="Rectangle 14">
            <a:extLst>
              <a:ext uri="{FF2B5EF4-FFF2-40B4-BE49-F238E27FC236}">
                <a16:creationId xmlns:a16="http://schemas.microsoft.com/office/drawing/2014/main" id="{C5A6C603-F69D-6807-DF57-FC881420BAF9}"/>
              </a:ext>
            </a:extLst>
          </p:cNvPr>
          <p:cNvSpPr/>
          <p:nvPr userDrawn="1"/>
        </p:nvSpPr>
        <p:spPr>
          <a:xfrm>
            <a:off x="0" y="-1"/>
            <a:ext cx="12192000" cy="125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B8CD6A4-A07A-EA0B-FC5B-849612CFC0EC}"/>
              </a:ext>
            </a:extLst>
          </p:cNvPr>
          <p:cNvPicPr>
            <a:picLocks noChangeAspect="1"/>
          </p:cNvPicPr>
          <p:nvPr userDrawn="1"/>
        </p:nvPicPr>
        <p:blipFill>
          <a:blip r:embed="rId5"/>
          <a:stretch>
            <a:fillRect/>
          </a:stretch>
        </p:blipFill>
        <p:spPr>
          <a:xfrm>
            <a:off x="537088" y="533619"/>
            <a:ext cx="1532382" cy="727810"/>
          </a:xfrm>
          <a:prstGeom prst="rect">
            <a:avLst/>
          </a:prstGeom>
        </p:spPr>
      </p:pic>
      <p:pic>
        <p:nvPicPr>
          <p:cNvPr id="22" name="Picture 21">
            <a:extLst>
              <a:ext uri="{FF2B5EF4-FFF2-40B4-BE49-F238E27FC236}">
                <a16:creationId xmlns:a16="http://schemas.microsoft.com/office/drawing/2014/main" id="{3583BE28-69E6-1B92-86A7-F176738AD2C5}"/>
              </a:ext>
            </a:extLst>
          </p:cNvPr>
          <p:cNvPicPr>
            <a:picLocks noChangeAspect="1"/>
          </p:cNvPicPr>
          <p:nvPr userDrawn="1"/>
        </p:nvPicPr>
        <p:blipFill>
          <a:blip r:embed="rId6"/>
          <a:stretch>
            <a:fillRect/>
          </a:stretch>
        </p:blipFill>
        <p:spPr>
          <a:xfrm>
            <a:off x="537088" y="6074189"/>
            <a:ext cx="1012312" cy="250191"/>
          </a:xfrm>
          <a:prstGeom prst="rect">
            <a:avLst/>
          </a:prstGeom>
        </p:spPr>
      </p:pic>
      <p:sp>
        <p:nvSpPr>
          <p:cNvPr id="32" name="TextBox 31">
            <a:extLst>
              <a:ext uri="{FF2B5EF4-FFF2-40B4-BE49-F238E27FC236}">
                <a16:creationId xmlns:a16="http://schemas.microsoft.com/office/drawing/2014/main" id="{F70A58FC-34AA-1283-3C4A-D4030E86ECA6}"/>
              </a:ext>
            </a:extLst>
          </p:cNvPr>
          <p:cNvSpPr txBox="1"/>
          <p:nvPr userDrawn="1"/>
        </p:nvSpPr>
        <p:spPr>
          <a:xfrm>
            <a:off x="9863136" y="5568110"/>
            <a:ext cx="1788088" cy="246221"/>
          </a:xfrm>
          <a:prstGeom prst="rect">
            <a:avLst/>
          </a:prstGeom>
          <a:noFill/>
        </p:spPr>
        <p:txBody>
          <a:bodyPr wrap="square" lIns="0" tIns="0" rIns="0" bIns="0">
            <a:spAutoFit/>
          </a:bodyPr>
          <a:lstStyle/>
          <a:p>
            <a:pPr algn="r"/>
            <a:fld id="{D01A671C-D0ED-EF47-849E-F518F2E6740D}" type="datetimeFigureOut">
              <a:rPr lang="en-US" sz="1600" baseline="0" smtClean="0">
                <a:solidFill>
                  <a:schemeClr val="bg2"/>
                </a:solidFill>
                <a:latin typeface="GoodPro-News" panose="020B0504020101020102" pitchFamily="34" charset="77"/>
              </a:rPr>
              <a:pPr algn="r"/>
              <a:t>11/22/2023</a:t>
            </a:fld>
            <a:endParaRPr lang="en-US" sz="1600" baseline="0" dirty="0">
              <a:solidFill>
                <a:schemeClr val="bg2"/>
              </a:solidFill>
              <a:latin typeface="GoodPro-News" panose="020B0504020101020102" pitchFamily="34" charset="77"/>
            </a:endParaRPr>
          </a:p>
        </p:txBody>
      </p:sp>
      <p:sp>
        <p:nvSpPr>
          <p:cNvPr id="39" name="Text Placeholder 37">
            <a:extLst>
              <a:ext uri="{FF2B5EF4-FFF2-40B4-BE49-F238E27FC236}">
                <a16:creationId xmlns:a16="http://schemas.microsoft.com/office/drawing/2014/main" id="{9FDFFD04-1B18-A2BD-A92E-4527D138D3D5}"/>
              </a:ext>
            </a:extLst>
          </p:cNvPr>
          <p:cNvSpPr>
            <a:spLocks noGrp="1"/>
          </p:cNvSpPr>
          <p:nvPr>
            <p:ph type="body" sz="quarter" idx="11" hasCustomPrompt="1"/>
          </p:nvPr>
        </p:nvSpPr>
        <p:spPr>
          <a:xfrm>
            <a:off x="9863134" y="5814330"/>
            <a:ext cx="1788089" cy="552377"/>
          </a:xfrm>
        </p:spPr>
        <p:txBody>
          <a:bodyPr anchor="b" anchorCtr="0"/>
          <a:lstStyle>
            <a:lvl1pPr algn="r">
              <a:spcAft>
                <a:spcPts val="0"/>
              </a:spcAft>
              <a:defRPr b="0" i="0">
                <a:solidFill>
                  <a:schemeClr val="bg1"/>
                </a:solidFill>
                <a:latin typeface="GoodPro-News"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Author Name</a:t>
            </a:r>
          </a:p>
          <a:p>
            <a:pPr lvl="1"/>
            <a:r>
              <a:rPr lang="en-GB" dirty="0"/>
              <a:t>Role Title</a:t>
            </a:r>
            <a:endParaRPr lang="en-US" dirty="0"/>
          </a:p>
        </p:txBody>
      </p:sp>
      <p:sp>
        <p:nvSpPr>
          <p:cNvPr id="4" name="Text Box 1">
            <a:extLst>
              <a:ext uri="{FF2B5EF4-FFF2-40B4-BE49-F238E27FC236}">
                <a16:creationId xmlns:a16="http://schemas.microsoft.com/office/drawing/2014/main" id="{0803681F-3151-52A8-E56E-471FF47E588E}"/>
              </a:ext>
            </a:extLst>
          </p:cNvPr>
          <p:cNvSpPr txBox="1"/>
          <p:nvPr userDrawn="1"/>
        </p:nvSpPr>
        <p:spPr>
          <a:xfrm>
            <a:off x="1698169" y="6000054"/>
            <a:ext cx="4862830" cy="4622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kern="100" dirty="0">
                <a:solidFill>
                  <a:schemeClr val="bg1"/>
                </a:solidFill>
                <a:effectLst/>
                <a:latin typeface="GoodPro-News" panose="020B0604020101020102" pitchFamily="34" charset="77"/>
                <a:ea typeface="Calibri" panose="020F0502020204030204" pitchFamily="34" charset="0"/>
                <a:cs typeface="Times New Roman" panose="02020603050405020304" pitchFamily="18" charset="0"/>
              </a:rPr>
              <a:t>Funded through the VCSE Health and Wellbeing Fund, part of a partnership programme between Department of Health &amp; Social Care, NHS England and UK Health Security Agency.</a:t>
            </a:r>
          </a:p>
          <a:p>
            <a:r>
              <a:rPr lang="en-GB" sz="1000" kern="100" dirty="0">
                <a:solidFill>
                  <a:srgbClr val="000000"/>
                </a:solidFill>
                <a:effectLst/>
                <a:latin typeface="GoodPro-News" panose="020B0604020101020102" pitchFamily="34"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49022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Dark Teal)">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B3A855-C615-4AB9-DD2A-126DE246D98E}"/>
              </a:ext>
            </a:extLst>
          </p:cNvPr>
          <p:cNvPicPr>
            <a:picLocks noChangeAspect="1"/>
          </p:cNvPicPr>
          <p:nvPr userDrawn="1"/>
        </p:nvPicPr>
        <p:blipFill>
          <a:blip r:embed="rId2"/>
          <a:srcRect/>
          <a:stretch/>
        </p:blipFill>
        <p:spPr>
          <a:xfrm>
            <a:off x="6368995" y="3670984"/>
            <a:ext cx="5823004" cy="3187014"/>
          </a:xfrm>
          <a:prstGeom prst="rect">
            <a:avLst/>
          </a:prstGeom>
        </p:spPr>
      </p:pic>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3"/>
          <a:srcRect/>
          <a:stretch/>
        </p:blipFill>
        <p:spPr>
          <a:xfrm>
            <a:off x="537089" y="5780636"/>
            <a:ext cx="1761611" cy="539268"/>
          </a:xfrm>
          <a:prstGeom prst="rect">
            <a:avLst/>
          </a:prstGeom>
        </p:spPr>
      </p:pic>
      <p:sp>
        <p:nvSpPr>
          <p:cNvPr id="10" name="Text Placeholder 37">
            <a:extLst>
              <a:ext uri="{FF2B5EF4-FFF2-40B4-BE49-F238E27FC236}">
                <a16:creationId xmlns:a16="http://schemas.microsoft.com/office/drawing/2014/main" id="{D2837DBF-5617-775C-937A-D3246813A78E}"/>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bg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1228657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Light Blue w/Teal)">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B3A855-C615-4AB9-DD2A-126DE246D98E}"/>
              </a:ext>
            </a:extLst>
          </p:cNvPr>
          <p:cNvPicPr>
            <a:picLocks noChangeAspect="1"/>
          </p:cNvPicPr>
          <p:nvPr userDrawn="1"/>
        </p:nvPicPr>
        <p:blipFill>
          <a:blip r:embed="rId2"/>
          <a:srcRect/>
          <a:stretch/>
        </p:blipFill>
        <p:spPr>
          <a:xfrm>
            <a:off x="6368996" y="3670984"/>
            <a:ext cx="5823002" cy="3187014"/>
          </a:xfrm>
          <a:prstGeom prst="rect">
            <a:avLst/>
          </a:prstGeom>
        </p:spPr>
      </p:pic>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3"/>
          <a:srcRect/>
          <a:stretch/>
        </p:blipFill>
        <p:spPr>
          <a:xfrm>
            <a:off x="537090" y="5780636"/>
            <a:ext cx="1761608" cy="539268"/>
          </a:xfrm>
          <a:prstGeom prst="rect">
            <a:avLst/>
          </a:prstGeom>
        </p:spPr>
      </p:pic>
      <p:sp>
        <p:nvSpPr>
          <p:cNvPr id="4" name="Text Placeholder 37">
            <a:extLst>
              <a:ext uri="{FF2B5EF4-FFF2-40B4-BE49-F238E27FC236}">
                <a16:creationId xmlns:a16="http://schemas.microsoft.com/office/drawing/2014/main" id="{9A3444D8-FF11-4FED-602A-18667210FD9A}"/>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tx2"/>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3352606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Light Blue w/Wine)">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B3A855-C615-4AB9-DD2A-126DE246D98E}"/>
              </a:ext>
            </a:extLst>
          </p:cNvPr>
          <p:cNvPicPr>
            <a:picLocks noChangeAspect="1"/>
          </p:cNvPicPr>
          <p:nvPr userDrawn="1"/>
        </p:nvPicPr>
        <p:blipFill>
          <a:blip r:embed="rId2"/>
          <a:srcRect/>
          <a:stretch/>
        </p:blipFill>
        <p:spPr>
          <a:xfrm>
            <a:off x="6368996" y="3670984"/>
            <a:ext cx="5823002" cy="3187014"/>
          </a:xfrm>
          <a:prstGeom prst="rect">
            <a:avLst/>
          </a:prstGeom>
        </p:spPr>
      </p:pic>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3"/>
          <a:srcRect/>
          <a:stretch/>
        </p:blipFill>
        <p:spPr>
          <a:xfrm>
            <a:off x="537090" y="5780636"/>
            <a:ext cx="1761608" cy="539267"/>
          </a:xfrm>
          <a:prstGeom prst="rect">
            <a:avLst/>
          </a:prstGeom>
        </p:spPr>
      </p:pic>
      <p:sp>
        <p:nvSpPr>
          <p:cNvPr id="2" name="Text Placeholder 37">
            <a:extLst>
              <a:ext uri="{FF2B5EF4-FFF2-40B4-BE49-F238E27FC236}">
                <a16:creationId xmlns:a16="http://schemas.microsoft.com/office/drawing/2014/main" id="{9FC0330F-D051-0682-42D6-06763EA199E5}"/>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accent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82137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Neon Yellow)">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B3A855-C615-4AB9-DD2A-126DE246D98E}"/>
              </a:ext>
            </a:extLst>
          </p:cNvPr>
          <p:cNvPicPr>
            <a:picLocks noChangeAspect="1"/>
          </p:cNvPicPr>
          <p:nvPr userDrawn="1"/>
        </p:nvPicPr>
        <p:blipFill>
          <a:blip r:embed="rId2"/>
          <a:srcRect/>
          <a:stretch/>
        </p:blipFill>
        <p:spPr>
          <a:xfrm>
            <a:off x="6368996" y="3670984"/>
            <a:ext cx="5823002" cy="3187013"/>
          </a:xfrm>
          <a:prstGeom prst="rect">
            <a:avLst/>
          </a:prstGeom>
        </p:spPr>
      </p:pic>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3"/>
          <a:srcRect/>
          <a:stretch/>
        </p:blipFill>
        <p:spPr>
          <a:xfrm>
            <a:off x="537090" y="5780636"/>
            <a:ext cx="1761608" cy="539268"/>
          </a:xfrm>
          <a:prstGeom prst="rect">
            <a:avLst/>
          </a:prstGeom>
        </p:spPr>
      </p:pic>
      <p:sp>
        <p:nvSpPr>
          <p:cNvPr id="2" name="Text Placeholder 37">
            <a:extLst>
              <a:ext uri="{FF2B5EF4-FFF2-40B4-BE49-F238E27FC236}">
                <a16:creationId xmlns:a16="http://schemas.microsoft.com/office/drawing/2014/main" id="{0DD399E9-F643-7078-AB1E-C6D3E9F68DB6}"/>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tx2"/>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2035224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Win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B3A855-C615-4AB9-DD2A-126DE246D98E}"/>
              </a:ext>
            </a:extLst>
          </p:cNvPr>
          <p:cNvPicPr>
            <a:picLocks noChangeAspect="1"/>
          </p:cNvPicPr>
          <p:nvPr userDrawn="1"/>
        </p:nvPicPr>
        <p:blipFill>
          <a:blip r:embed="rId2"/>
          <a:srcRect/>
          <a:stretch/>
        </p:blipFill>
        <p:spPr>
          <a:xfrm>
            <a:off x="6368996" y="3670984"/>
            <a:ext cx="5823002" cy="3187014"/>
          </a:xfrm>
          <a:prstGeom prst="rect">
            <a:avLst/>
          </a:prstGeom>
        </p:spPr>
      </p:pic>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3"/>
          <a:srcRect/>
          <a:stretch/>
        </p:blipFill>
        <p:spPr>
          <a:xfrm>
            <a:off x="537090" y="5780636"/>
            <a:ext cx="1761608" cy="539268"/>
          </a:xfrm>
          <a:prstGeom prst="rect">
            <a:avLst/>
          </a:prstGeom>
        </p:spPr>
      </p:pic>
      <p:sp>
        <p:nvSpPr>
          <p:cNvPr id="2" name="Text Placeholder 37">
            <a:extLst>
              <a:ext uri="{FF2B5EF4-FFF2-40B4-BE49-F238E27FC236}">
                <a16:creationId xmlns:a16="http://schemas.microsoft.com/office/drawing/2014/main" id="{7C1AED7C-AD14-567A-D50B-3BDA7DFF6AFA}"/>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bg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731807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Warm Stone)">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B3A855-C615-4AB9-DD2A-126DE246D98E}"/>
              </a:ext>
            </a:extLst>
          </p:cNvPr>
          <p:cNvPicPr>
            <a:picLocks noChangeAspect="1"/>
          </p:cNvPicPr>
          <p:nvPr userDrawn="1"/>
        </p:nvPicPr>
        <p:blipFill>
          <a:blip r:embed="rId2"/>
          <a:srcRect/>
          <a:stretch/>
        </p:blipFill>
        <p:spPr>
          <a:xfrm>
            <a:off x="6368996" y="3670984"/>
            <a:ext cx="5823002" cy="3187013"/>
          </a:xfrm>
          <a:prstGeom prst="rect">
            <a:avLst/>
          </a:prstGeom>
        </p:spPr>
      </p:pic>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3"/>
          <a:srcRect/>
          <a:stretch/>
        </p:blipFill>
        <p:spPr>
          <a:xfrm>
            <a:off x="537090" y="5780636"/>
            <a:ext cx="1761608" cy="539267"/>
          </a:xfrm>
          <a:prstGeom prst="rect">
            <a:avLst/>
          </a:prstGeom>
        </p:spPr>
      </p:pic>
      <p:sp>
        <p:nvSpPr>
          <p:cNvPr id="3" name="Text Placeholder 37">
            <a:extLst>
              <a:ext uri="{FF2B5EF4-FFF2-40B4-BE49-F238E27FC236}">
                <a16:creationId xmlns:a16="http://schemas.microsoft.com/office/drawing/2014/main" id="{994249A2-3173-73BF-DDDF-D70F62763B20}"/>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accent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485885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ext Slide (2 Columns)">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B3A855-C615-4AB9-DD2A-126DE246D98E}"/>
              </a:ext>
            </a:extLst>
          </p:cNvPr>
          <p:cNvPicPr>
            <a:picLocks noChangeAspect="1"/>
          </p:cNvPicPr>
          <p:nvPr userDrawn="1"/>
        </p:nvPicPr>
        <p:blipFill>
          <a:blip r:embed="rId2"/>
          <a:srcRect/>
          <a:stretch/>
        </p:blipFill>
        <p:spPr>
          <a:xfrm>
            <a:off x="6368995" y="3670984"/>
            <a:ext cx="5823004" cy="3187015"/>
          </a:xfrm>
          <a:prstGeom prst="rect">
            <a:avLst/>
          </a:prstGeom>
        </p:spPr>
      </p:pic>
      <p:sp>
        <p:nvSpPr>
          <p:cNvPr id="2" name="Title 1">
            <a:extLst>
              <a:ext uri="{FF2B5EF4-FFF2-40B4-BE49-F238E27FC236}">
                <a16:creationId xmlns:a16="http://schemas.microsoft.com/office/drawing/2014/main" id="{9BE7180F-9458-8F1A-9FCA-6081D1B3F3DF}"/>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533C485-830C-E264-0E82-A2735A00F3F5}"/>
              </a:ext>
            </a:extLst>
          </p:cNvPr>
          <p:cNvSpPr>
            <a:spLocks noGrp="1"/>
          </p:cNvSpPr>
          <p:nvPr>
            <p:ph idx="1"/>
          </p:nvPr>
        </p:nvSpPr>
        <p:spPr/>
        <p:txBody>
          <a:bodyPr numCol="2" spcCol="504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3"/>
          <a:stretch>
            <a:fillRect/>
          </a:stretch>
        </p:blipFill>
        <p:spPr>
          <a:xfrm>
            <a:off x="537089" y="5780636"/>
            <a:ext cx="1761611" cy="539269"/>
          </a:xfrm>
          <a:prstGeom prst="rect">
            <a:avLst/>
          </a:prstGeom>
        </p:spPr>
      </p:pic>
    </p:spTree>
    <p:extLst>
      <p:ext uri="{BB962C8B-B14F-4D97-AF65-F5344CB8AC3E}">
        <p14:creationId xmlns:p14="http://schemas.microsoft.com/office/powerpoint/2010/main" val="153821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Light Blue w/Wine)">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B3A855-C615-4AB9-DD2A-126DE246D98E}"/>
              </a:ext>
            </a:extLst>
          </p:cNvPr>
          <p:cNvPicPr>
            <a:picLocks noChangeAspect="1"/>
          </p:cNvPicPr>
          <p:nvPr userDrawn="1"/>
        </p:nvPicPr>
        <p:blipFill>
          <a:blip r:embed="rId2"/>
          <a:srcRect/>
          <a:stretch/>
        </p:blipFill>
        <p:spPr>
          <a:xfrm>
            <a:off x="6368996" y="3670984"/>
            <a:ext cx="5823002" cy="3187014"/>
          </a:xfrm>
          <a:prstGeom prst="rect">
            <a:avLst/>
          </a:prstGeom>
        </p:spPr>
      </p:pic>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3"/>
          <a:srcRect/>
          <a:stretch/>
        </p:blipFill>
        <p:spPr>
          <a:xfrm>
            <a:off x="537090" y="5780636"/>
            <a:ext cx="1761608" cy="539267"/>
          </a:xfrm>
          <a:prstGeom prst="rect">
            <a:avLst/>
          </a:prstGeom>
        </p:spPr>
      </p:pic>
      <p:sp>
        <p:nvSpPr>
          <p:cNvPr id="2" name="Text Placeholder 37">
            <a:extLst>
              <a:ext uri="{FF2B5EF4-FFF2-40B4-BE49-F238E27FC236}">
                <a16:creationId xmlns:a16="http://schemas.microsoft.com/office/drawing/2014/main" id="{9FC0330F-D051-0682-42D6-06763EA199E5}"/>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accent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41489057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Slide L (Large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180F-9458-8F1A-9FCA-6081D1B3F3DF}"/>
              </a:ext>
            </a:extLst>
          </p:cNvPr>
          <p:cNvSpPr>
            <a:spLocks noGrp="1"/>
          </p:cNvSpPr>
          <p:nvPr>
            <p:ph type="title"/>
          </p:nvPr>
        </p:nvSpPr>
        <p:spPr>
          <a:xfrm>
            <a:off x="540774" y="831282"/>
            <a:ext cx="5281613" cy="884443"/>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533C485-830C-E264-0E82-A2735A00F3F5}"/>
              </a:ext>
            </a:extLst>
          </p:cNvPr>
          <p:cNvSpPr>
            <a:spLocks noGrp="1"/>
          </p:cNvSpPr>
          <p:nvPr>
            <p:ph idx="1"/>
          </p:nvPr>
        </p:nvSpPr>
        <p:spPr>
          <a:xfrm>
            <a:off x="540774" y="2133601"/>
            <a:ext cx="5281613" cy="3087330"/>
          </a:xfrm>
        </p:spPr>
        <p:txBody>
          <a:bodyPr numCol="1" spcCol="504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tretch>
            <a:fillRect/>
          </a:stretch>
        </p:blipFill>
        <p:spPr>
          <a:xfrm>
            <a:off x="537089" y="5780636"/>
            <a:ext cx="1761611" cy="539269"/>
          </a:xfrm>
          <a:prstGeom prst="rect">
            <a:avLst/>
          </a:prstGeom>
        </p:spPr>
      </p:pic>
      <p:sp>
        <p:nvSpPr>
          <p:cNvPr id="5" name="Picture Placeholder 4">
            <a:extLst>
              <a:ext uri="{FF2B5EF4-FFF2-40B4-BE49-F238E27FC236}">
                <a16:creationId xmlns:a16="http://schemas.microsoft.com/office/drawing/2014/main" id="{E219A4DF-8FB0-1DDE-F952-1666A81AC8D5}"/>
              </a:ext>
            </a:extLst>
          </p:cNvPr>
          <p:cNvSpPr>
            <a:spLocks noGrp="1"/>
          </p:cNvSpPr>
          <p:nvPr>
            <p:ph type="pic" sz="quarter" idx="10" hasCustomPrompt="1"/>
          </p:nvPr>
        </p:nvSpPr>
        <p:spPr>
          <a:xfrm>
            <a:off x="6369050" y="-1"/>
            <a:ext cx="5281613" cy="6857999"/>
          </a:xfrm>
          <a:solidFill>
            <a:schemeClr val="accent3"/>
          </a:solidFill>
        </p:spPr>
        <p:txBody>
          <a:bodyPr anchor="ctr" anchorCtr="0"/>
          <a:lstStyle>
            <a:lvl1pPr algn="ctr">
              <a:defRPr b="0" i="0">
                <a:solidFill>
                  <a:schemeClr val="accent1"/>
                </a:solidFill>
                <a:latin typeface="GoodPro-News" panose="020B0504020101020102" pitchFamily="34" charset="77"/>
              </a:defRPr>
            </a:lvl1pPr>
          </a:lstStyle>
          <a:p>
            <a:r>
              <a:rPr lang="en-US" dirty="0"/>
              <a:t>Insert picture here</a:t>
            </a:r>
          </a:p>
        </p:txBody>
      </p:sp>
    </p:spTree>
    <p:extLst>
      <p:ext uri="{BB962C8B-B14F-4D97-AF65-F5344CB8AC3E}">
        <p14:creationId xmlns:p14="http://schemas.microsoft.com/office/powerpoint/2010/main" val="1944120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Slide R (Large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553CC3D5-B786-1C79-3C02-B64BA1C62260}"/>
              </a:ext>
            </a:extLst>
          </p:cNvPr>
          <p:cNvSpPr>
            <a:spLocks noGrp="1"/>
          </p:cNvSpPr>
          <p:nvPr>
            <p:ph type="pic" sz="quarter" idx="11" hasCustomPrompt="1"/>
          </p:nvPr>
        </p:nvSpPr>
        <p:spPr>
          <a:xfrm>
            <a:off x="537089" y="-2"/>
            <a:ext cx="5281613" cy="6857999"/>
          </a:xfrm>
          <a:solidFill>
            <a:schemeClr val="accent3"/>
          </a:solidFill>
        </p:spPr>
        <p:txBody>
          <a:bodyPr anchor="ctr" anchorCtr="0"/>
          <a:lstStyle>
            <a:lvl1pPr algn="ctr">
              <a:defRPr b="0" i="0">
                <a:solidFill>
                  <a:schemeClr val="accent1"/>
                </a:solidFill>
                <a:latin typeface="GoodPro-News" panose="020B0504020101020102" pitchFamily="34" charset="77"/>
              </a:defRPr>
            </a:lvl1pPr>
          </a:lstStyle>
          <a:p>
            <a:r>
              <a:rPr lang="en-US" dirty="0"/>
              <a:t>Insert picture here</a:t>
            </a:r>
          </a:p>
        </p:txBody>
      </p:sp>
      <p:sp>
        <p:nvSpPr>
          <p:cNvPr id="2" name="Title 1">
            <a:extLst>
              <a:ext uri="{FF2B5EF4-FFF2-40B4-BE49-F238E27FC236}">
                <a16:creationId xmlns:a16="http://schemas.microsoft.com/office/drawing/2014/main" id="{9BE7180F-9458-8F1A-9FCA-6081D1B3F3DF}"/>
              </a:ext>
            </a:extLst>
          </p:cNvPr>
          <p:cNvSpPr>
            <a:spLocks noGrp="1"/>
          </p:cNvSpPr>
          <p:nvPr>
            <p:ph type="title"/>
          </p:nvPr>
        </p:nvSpPr>
        <p:spPr>
          <a:xfrm>
            <a:off x="6369050" y="831282"/>
            <a:ext cx="5281613" cy="884443"/>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533C485-830C-E264-0E82-A2735A00F3F5}"/>
              </a:ext>
            </a:extLst>
          </p:cNvPr>
          <p:cNvSpPr>
            <a:spLocks noGrp="1"/>
          </p:cNvSpPr>
          <p:nvPr>
            <p:ph idx="1"/>
          </p:nvPr>
        </p:nvSpPr>
        <p:spPr>
          <a:xfrm>
            <a:off x="6369050" y="2133601"/>
            <a:ext cx="5281613" cy="3087330"/>
          </a:xfrm>
        </p:spPr>
        <p:txBody>
          <a:bodyPr numCol="1" spcCol="504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pic>
        <p:nvPicPr>
          <p:cNvPr id="6" name="Picture 5">
            <a:extLst>
              <a:ext uri="{FF2B5EF4-FFF2-40B4-BE49-F238E27FC236}">
                <a16:creationId xmlns:a16="http://schemas.microsoft.com/office/drawing/2014/main" id="{D7D52156-3F58-6594-7547-DDD1618D979F}"/>
              </a:ext>
            </a:extLst>
          </p:cNvPr>
          <p:cNvPicPr>
            <a:picLocks noChangeAspect="1"/>
          </p:cNvPicPr>
          <p:nvPr userDrawn="1"/>
        </p:nvPicPr>
        <p:blipFill>
          <a:blip r:embed="rId2"/>
          <a:stretch>
            <a:fillRect/>
          </a:stretch>
        </p:blipFill>
        <p:spPr>
          <a:xfrm>
            <a:off x="9889052" y="5780636"/>
            <a:ext cx="1761611" cy="539269"/>
          </a:xfrm>
          <a:prstGeom prst="rect">
            <a:avLst/>
          </a:prstGeom>
        </p:spPr>
      </p:pic>
    </p:spTree>
    <p:extLst>
      <p:ext uri="{BB962C8B-B14F-4D97-AF65-F5344CB8AC3E}">
        <p14:creationId xmlns:p14="http://schemas.microsoft.com/office/powerpoint/2010/main" val="2059899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Slide L (Small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180F-9458-8F1A-9FCA-6081D1B3F3DF}"/>
              </a:ext>
            </a:extLst>
          </p:cNvPr>
          <p:cNvSpPr>
            <a:spLocks noGrp="1"/>
          </p:cNvSpPr>
          <p:nvPr>
            <p:ph type="title"/>
          </p:nvPr>
        </p:nvSpPr>
        <p:spPr>
          <a:xfrm>
            <a:off x="540774" y="831282"/>
            <a:ext cx="8200103" cy="884443"/>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533C485-830C-E264-0E82-A2735A00F3F5}"/>
              </a:ext>
            </a:extLst>
          </p:cNvPr>
          <p:cNvSpPr>
            <a:spLocks noGrp="1"/>
          </p:cNvSpPr>
          <p:nvPr>
            <p:ph idx="1"/>
          </p:nvPr>
        </p:nvSpPr>
        <p:spPr>
          <a:xfrm>
            <a:off x="540774" y="2133601"/>
            <a:ext cx="8200103" cy="3087330"/>
          </a:xfrm>
        </p:spPr>
        <p:txBody>
          <a:bodyPr numCol="1" spcCol="504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tretch>
            <a:fillRect/>
          </a:stretch>
        </p:blipFill>
        <p:spPr>
          <a:xfrm>
            <a:off x="537089" y="5780636"/>
            <a:ext cx="1761611" cy="539269"/>
          </a:xfrm>
          <a:prstGeom prst="rect">
            <a:avLst/>
          </a:prstGeom>
        </p:spPr>
      </p:pic>
      <p:sp>
        <p:nvSpPr>
          <p:cNvPr id="5" name="Picture Placeholder 4">
            <a:extLst>
              <a:ext uri="{FF2B5EF4-FFF2-40B4-BE49-F238E27FC236}">
                <a16:creationId xmlns:a16="http://schemas.microsoft.com/office/drawing/2014/main" id="{E219A4DF-8FB0-1DDE-F952-1666A81AC8D5}"/>
              </a:ext>
            </a:extLst>
          </p:cNvPr>
          <p:cNvSpPr>
            <a:spLocks noGrp="1"/>
          </p:cNvSpPr>
          <p:nvPr>
            <p:ph type="pic" sz="quarter" idx="10" hasCustomPrompt="1"/>
          </p:nvPr>
        </p:nvSpPr>
        <p:spPr>
          <a:xfrm>
            <a:off x="9280634" y="-1"/>
            <a:ext cx="2370029" cy="6857999"/>
          </a:xfrm>
          <a:solidFill>
            <a:schemeClr val="accent3"/>
          </a:solidFill>
        </p:spPr>
        <p:txBody>
          <a:bodyPr anchor="ctr" anchorCtr="0"/>
          <a:lstStyle>
            <a:lvl1pPr algn="ctr">
              <a:defRPr b="0" i="0">
                <a:solidFill>
                  <a:schemeClr val="accent1"/>
                </a:solidFill>
                <a:latin typeface="GoodPro-News" panose="020B0504020101020102" pitchFamily="34" charset="77"/>
              </a:defRPr>
            </a:lvl1pPr>
          </a:lstStyle>
          <a:p>
            <a:r>
              <a:rPr lang="en-US" dirty="0"/>
              <a:t>Insert picture here</a:t>
            </a:r>
          </a:p>
        </p:txBody>
      </p:sp>
    </p:spTree>
    <p:extLst>
      <p:ext uri="{BB962C8B-B14F-4D97-AF65-F5344CB8AC3E}">
        <p14:creationId xmlns:p14="http://schemas.microsoft.com/office/powerpoint/2010/main" val="34601093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Slide R (Small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CFE55AE9-B41D-6995-3631-B180EACA90A8}"/>
              </a:ext>
            </a:extLst>
          </p:cNvPr>
          <p:cNvSpPr>
            <a:spLocks noGrp="1"/>
          </p:cNvSpPr>
          <p:nvPr>
            <p:ph type="pic" sz="quarter" idx="11" hasCustomPrompt="1"/>
          </p:nvPr>
        </p:nvSpPr>
        <p:spPr>
          <a:xfrm>
            <a:off x="537089" y="1"/>
            <a:ext cx="2370029" cy="6857999"/>
          </a:xfrm>
          <a:solidFill>
            <a:schemeClr val="accent3"/>
          </a:solidFill>
        </p:spPr>
        <p:txBody>
          <a:bodyPr anchor="ctr" anchorCtr="0"/>
          <a:lstStyle>
            <a:lvl1pPr algn="ctr">
              <a:defRPr b="0" i="0">
                <a:solidFill>
                  <a:schemeClr val="accent1"/>
                </a:solidFill>
                <a:latin typeface="GoodPro-News" panose="020B0504020101020102" pitchFamily="34" charset="77"/>
              </a:defRPr>
            </a:lvl1pPr>
          </a:lstStyle>
          <a:p>
            <a:r>
              <a:rPr lang="en-US" dirty="0"/>
              <a:t>Insert picture here</a:t>
            </a:r>
          </a:p>
        </p:txBody>
      </p:sp>
      <p:sp>
        <p:nvSpPr>
          <p:cNvPr id="2" name="Title 1">
            <a:extLst>
              <a:ext uri="{FF2B5EF4-FFF2-40B4-BE49-F238E27FC236}">
                <a16:creationId xmlns:a16="http://schemas.microsoft.com/office/drawing/2014/main" id="{9BE7180F-9458-8F1A-9FCA-6081D1B3F3DF}"/>
              </a:ext>
            </a:extLst>
          </p:cNvPr>
          <p:cNvSpPr>
            <a:spLocks noGrp="1"/>
          </p:cNvSpPr>
          <p:nvPr>
            <p:ph type="title"/>
          </p:nvPr>
        </p:nvSpPr>
        <p:spPr>
          <a:xfrm>
            <a:off x="3450560" y="831282"/>
            <a:ext cx="8200103" cy="884443"/>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533C485-830C-E264-0E82-A2735A00F3F5}"/>
              </a:ext>
            </a:extLst>
          </p:cNvPr>
          <p:cNvSpPr>
            <a:spLocks noGrp="1"/>
          </p:cNvSpPr>
          <p:nvPr>
            <p:ph idx="1"/>
          </p:nvPr>
        </p:nvSpPr>
        <p:spPr>
          <a:xfrm>
            <a:off x="3450560" y="2133601"/>
            <a:ext cx="8200103" cy="3087330"/>
          </a:xfrm>
        </p:spPr>
        <p:txBody>
          <a:bodyPr numCol="1" spcCol="504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4"/>
            <a:endParaRPr lang="en-US" dirty="0"/>
          </a:p>
        </p:txBody>
      </p:sp>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tretch>
            <a:fillRect/>
          </a:stretch>
        </p:blipFill>
        <p:spPr>
          <a:xfrm>
            <a:off x="9889052" y="5780636"/>
            <a:ext cx="1761611" cy="539269"/>
          </a:xfrm>
          <a:prstGeom prst="rect">
            <a:avLst/>
          </a:prstGeom>
        </p:spPr>
      </p:pic>
    </p:spTree>
    <p:extLst>
      <p:ext uri="{BB962C8B-B14F-4D97-AF65-F5344CB8AC3E}">
        <p14:creationId xmlns:p14="http://schemas.microsoft.com/office/powerpoint/2010/main" val="1889453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6333E3-7B59-C15E-3D0C-C88A9381D697}"/>
              </a:ext>
            </a:extLst>
          </p:cNvPr>
          <p:cNvPicPr>
            <a:picLocks noChangeAspect="1"/>
          </p:cNvPicPr>
          <p:nvPr userDrawn="1"/>
        </p:nvPicPr>
        <p:blipFill>
          <a:blip r:embed="rId3">
            <a:alphaModFix amt="10000"/>
          </a:blip>
          <a:srcRect/>
          <a:stretch/>
        </p:blipFill>
        <p:spPr>
          <a:xfrm>
            <a:off x="6368995" y="3670984"/>
            <a:ext cx="5823004" cy="3187015"/>
          </a:xfrm>
          <a:prstGeom prst="rect">
            <a:avLst/>
          </a:prstGeom>
        </p:spPr>
      </p:pic>
    </p:spTree>
    <p:extLst>
      <p:ext uri="{BB962C8B-B14F-4D97-AF65-F5344CB8AC3E}">
        <p14:creationId xmlns:p14="http://schemas.microsoft.com/office/powerpoint/2010/main" val="3842792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Round (Dark Teal)">
    <p:bg>
      <p:bgPr>
        <a:solidFill>
          <a:schemeClr val="tx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rcRect/>
          <a:stretch/>
        </p:blipFill>
        <p:spPr>
          <a:xfrm>
            <a:off x="537089" y="5780636"/>
            <a:ext cx="1761611" cy="539268"/>
          </a:xfrm>
          <a:prstGeom prst="rect">
            <a:avLst/>
          </a:prstGeom>
        </p:spPr>
      </p:pic>
      <p:pic>
        <p:nvPicPr>
          <p:cNvPr id="3" name="Picture 2">
            <a:extLst>
              <a:ext uri="{FF2B5EF4-FFF2-40B4-BE49-F238E27FC236}">
                <a16:creationId xmlns:a16="http://schemas.microsoft.com/office/drawing/2014/main" id="{024C5609-707F-1149-5D34-ABF71E9E877C}"/>
              </a:ext>
            </a:extLst>
          </p:cNvPr>
          <p:cNvPicPr>
            <a:picLocks noChangeAspect="1"/>
          </p:cNvPicPr>
          <p:nvPr userDrawn="1"/>
        </p:nvPicPr>
        <p:blipFill>
          <a:blip r:embed="rId3"/>
          <a:stretch>
            <a:fillRect/>
          </a:stretch>
        </p:blipFill>
        <p:spPr>
          <a:xfrm>
            <a:off x="6327575" y="1072055"/>
            <a:ext cx="6858000" cy="6858000"/>
          </a:xfrm>
          <a:prstGeom prst="rect">
            <a:avLst/>
          </a:prstGeom>
        </p:spPr>
      </p:pic>
      <p:sp>
        <p:nvSpPr>
          <p:cNvPr id="4" name="Text Placeholder 37">
            <a:extLst>
              <a:ext uri="{FF2B5EF4-FFF2-40B4-BE49-F238E27FC236}">
                <a16:creationId xmlns:a16="http://schemas.microsoft.com/office/drawing/2014/main" id="{DAE9D20F-C783-0BA5-F8F8-A848928BB05F}"/>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bg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1763836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Round (Light Blue w/Teal)">
    <p:bg>
      <p:bgPr>
        <a:solidFill>
          <a:schemeClr val="bg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rcRect/>
          <a:stretch/>
        </p:blipFill>
        <p:spPr>
          <a:xfrm>
            <a:off x="537090" y="5780636"/>
            <a:ext cx="1761608" cy="539268"/>
          </a:xfrm>
          <a:prstGeom prst="rect">
            <a:avLst/>
          </a:prstGeom>
        </p:spPr>
      </p:pic>
      <p:pic>
        <p:nvPicPr>
          <p:cNvPr id="2" name="Picture 1">
            <a:extLst>
              <a:ext uri="{FF2B5EF4-FFF2-40B4-BE49-F238E27FC236}">
                <a16:creationId xmlns:a16="http://schemas.microsoft.com/office/drawing/2014/main" id="{34CE5E26-033E-F42F-B452-678352FFF9D3}"/>
              </a:ext>
            </a:extLst>
          </p:cNvPr>
          <p:cNvPicPr>
            <a:picLocks noChangeAspect="1"/>
          </p:cNvPicPr>
          <p:nvPr userDrawn="1"/>
        </p:nvPicPr>
        <p:blipFill>
          <a:blip r:embed="rId3"/>
          <a:srcRect/>
          <a:stretch/>
        </p:blipFill>
        <p:spPr>
          <a:xfrm>
            <a:off x="6327575" y="1072055"/>
            <a:ext cx="6858000" cy="6858000"/>
          </a:xfrm>
          <a:prstGeom prst="rect">
            <a:avLst/>
          </a:prstGeom>
        </p:spPr>
      </p:pic>
      <p:sp>
        <p:nvSpPr>
          <p:cNvPr id="3" name="Text Placeholder 37">
            <a:extLst>
              <a:ext uri="{FF2B5EF4-FFF2-40B4-BE49-F238E27FC236}">
                <a16:creationId xmlns:a16="http://schemas.microsoft.com/office/drawing/2014/main" id="{BC03EB31-564B-1D48-E983-2835E7436AFF}"/>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tx2"/>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2505668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lide Round (Light Blue w/Wine)">
    <p:bg>
      <p:bgPr>
        <a:solidFill>
          <a:schemeClr val="bg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rcRect/>
          <a:stretch/>
        </p:blipFill>
        <p:spPr>
          <a:xfrm>
            <a:off x="537090" y="5780636"/>
            <a:ext cx="1761608" cy="539267"/>
          </a:xfrm>
          <a:prstGeom prst="rect">
            <a:avLst/>
          </a:prstGeom>
        </p:spPr>
      </p:pic>
      <p:pic>
        <p:nvPicPr>
          <p:cNvPr id="2" name="Picture 1">
            <a:extLst>
              <a:ext uri="{FF2B5EF4-FFF2-40B4-BE49-F238E27FC236}">
                <a16:creationId xmlns:a16="http://schemas.microsoft.com/office/drawing/2014/main" id="{72495E24-8DA4-A539-AC1C-A21B8C0CA6B7}"/>
              </a:ext>
            </a:extLst>
          </p:cNvPr>
          <p:cNvPicPr>
            <a:picLocks noChangeAspect="1"/>
          </p:cNvPicPr>
          <p:nvPr userDrawn="1"/>
        </p:nvPicPr>
        <p:blipFill>
          <a:blip r:embed="rId3"/>
          <a:srcRect/>
          <a:stretch/>
        </p:blipFill>
        <p:spPr>
          <a:xfrm>
            <a:off x="6327575" y="1072055"/>
            <a:ext cx="6858000" cy="6858000"/>
          </a:xfrm>
          <a:prstGeom prst="rect">
            <a:avLst/>
          </a:prstGeom>
        </p:spPr>
      </p:pic>
      <p:sp>
        <p:nvSpPr>
          <p:cNvPr id="3" name="Text Placeholder 37">
            <a:extLst>
              <a:ext uri="{FF2B5EF4-FFF2-40B4-BE49-F238E27FC236}">
                <a16:creationId xmlns:a16="http://schemas.microsoft.com/office/drawing/2014/main" id="{47A47473-488C-26FF-D020-CE774E6CBCDA}"/>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accent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18186249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Round (Neon Yellow)">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rcRect/>
          <a:stretch/>
        </p:blipFill>
        <p:spPr>
          <a:xfrm>
            <a:off x="537090" y="5780636"/>
            <a:ext cx="1761608" cy="539268"/>
          </a:xfrm>
          <a:prstGeom prst="rect">
            <a:avLst/>
          </a:prstGeom>
        </p:spPr>
      </p:pic>
      <p:pic>
        <p:nvPicPr>
          <p:cNvPr id="2" name="Picture 1">
            <a:extLst>
              <a:ext uri="{FF2B5EF4-FFF2-40B4-BE49-F238E27FC236}">
                <a16:creationId xmlns:a16="http://schemas.microsoft.com/office/drawing/2014/main" id="{4CF70B15-91FC-28EA-7ED1-7D636E7C77A5}"/>
              </a:ext>
            </a:extLst>
          </p:cNvPr>
          <p:cNvPicPr>
            <a:picLocks noChangeAspect="1"/>
          </p:cNvPicPr>
          <p:nvPr userDrawn="1"/>
        </p:nvPicPr>
        <p:blipFill>
          <a:blip r:embed="rId3"/>
          <a:srcRect/>
          <a:stretch/>
        </p:blipFill>
        <p:spPr>
          <a:xfrm>
            <a:off x="6327575" y="1072055"/>
            <a:ext cx="6858000" cy="6858000"/>
          </a:xfrm>
          <a:prstGeom prst="rect">
            <a:avLst/>
          </a:prstGeom>
        </p:spPr>
      </p:pic>
      <p:sp>
        <p:nvSpPr>
          <p:cNvPr id="3" name="Text Placeholder 37">
            <a:extLst>
              <a:ext uri="{FF2B5EF4-FFF2-40B4-BE49-F238E27FC236}">
                <a16:creationId xmlns:a16="http://schemas.microsoft.com/office/drawing/2014/main" id="{E3B62507-481A-11C1-80FC-90D790067FE1}"/>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tx2"/>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1616453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Slide Round (Win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rcRect/>
          <a:stretch/>
        </p:blipFill>
        <p:spPr>
          <a:xfrm>
            <a:off x="537090" y="5780636"/>
            <a:ext cx="1761608" cy="539268"/>
          </a:xfrm>
          <a:prstGeom prst="rect">
            <a:avLst/>
          </a:prstGeom>
        </p:spPr>
      </p:pic>
      <p:pic>
        <p:nvPicPr>
          <p:cNvPr id="2" name="Picture 1">
            <a:extLst>
              <a:ext uri="{FF2B5EF4-FFF2-40B4-BE49-F238E27FC236}">
                <a16:creationId xmlns:a16="http://schemas.microsoft.com/office/drawing/2014/main" id="{90897F56-3ABB-7E81-2C89-34B55B4BBFAD}"/>
              </a:ext>
            </a:extLst>
          </p:cNvPr>
          <p:cNvPicPr>
            <a:picLocks noChangeAspect="1"/>
          </p:cNvPicPr>
          <p:nvPr userDrawn="1"/>
        </p:nvPicPr>
        <p:blipFill>
          <a:blip r:embed="rId3"/>
          <a:srcRect/>
          <a:stretch/>
        </p:blipFill>
        <p:spPr>
          <a:xfrm>
            <a:off x="6327575" y="1072055"/>
            <a:ext cx="6858000" cy="6858000"/>
          </a:xfrm>
          <a:prstGeom prst="rect">
            <a:avLst/>
          </a:prstGeom>
        </p:spPr>
      </p:pic>
      <p:sp>
        <p:nvSpPr>
          <p:cNvPr id="3" name="Text Placeholder 37">
            <a:extLst>
              <a:ext uri="{FF2B5EF4-FFF2-40B4-BE49-F238E27FC236}">
                <a16:creationId xmlns:a16="http://schemas.microsoft.com/office/drawing/2014/main" id="{1C8961A6-267C-C431-57A3-CB411D972FD2}"/>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bg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373917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Neon Yellow)">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B3A855-C615-4AB9-DD2A-126DE246D98E}"/>
              </a:ext>
            </a:extLst>
          </p:cNvPr>
          <p:cNvPicPr>
            <a:picLocks noChangeAspect="1"/>
          </p:cNvPicPr>
          <p:nvPr userDrawn="1"/>
        </p:nvPicPr>
        <p:blipFill>
          <a:blip r:embed="rId2"/>
          <a:srcRect/>
          <a:stretch/>
        </p:blipFill>
        <p:spPr>
          <a:xfrm>
            <a:off x="6368996" y="3670984"/>
            <a:ext cx="5823002" cy="3187013"/>
          </a:xfrm>
          <a:prstGeom prst="rect">
            <a:avLst/>
          </a:prstGeom>
        </p:spPr>
      </p:pic>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3"/>
          <a:srcRect/>
          <a:stretch/>
        </p:blipFill>
        <p:spPr>
          <a:xfrm>
            <a:off x="537090" y="5780636"/>
            <a:ext cx="1761608" cy="539268"/>
          </a:xfrm>
          <a:prstGeom prst="rect">
            <a:avLst/>
          </a:prstGeom>
        </p:spPr>
      </p:pic>
      <p:sp>
        <p:nvSpPr>
          <p:cNvPr id="2" name="Text Placeholder 37">
            <a:extLst>
              <a:ext uri="{FF2B5EF4-FFF2-40B4-BE49-F238E27FC236}">
                <a16:creationId xmlns:a16="http://schemas.microsoft.com/office/drawing/2014/main" id="{0DD399E9-F643-7078-AB1E-C6D3E9F68DB6}"/>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tx2"/>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674322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Slide Round (Warm Stone)">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rcRect/>
          <a:stretch/>
        </p:blipFill>
        <p:spPr>
          <a:xfrm>
            <a:off x="537090" y="5780636"/>
            <a:ext cx="1761608" cy="539267"/>
          </a:xfrm>
          <a:prstGeom prst="rect">
            <a:avLst/>
          </a:prstGeom>
        </p:spPr>
      </p:pic>
      <p:pic>
        <p:nvPicPr>
          <p:cNvPr id="2" name="Picture 1">
            <a:extLst>
              <a:ext uri="{FF2B5EF4-FFF2-40B4-BE49-F238E27FC236}">
                <a16:creationId xmlns:a16="http://schemas.microsoft.com/office/drawing/2014/main" id="{FFD00E6C-33F2-8BBE-B0AA-B67BE407ED8E}"/>
              </a:ext>
            </a:extLst>
          </p:cNvPr>
          <p:cNvPicPr>
            <a:picLocks noChangeAspect="1"/>
          </p:cNvPicPr>
          <p:nvPr userDrawn="1"/>
        </p:nvPicPr>
        <p:blipFill>
          <a:blip r:embed="rId3"/>
          <a:srcRect/>
          <a:stretch/>
        </p:blipFill>
        <p:spPr>
          <a:xfrm>
            <a:off x="6327575" y="1072055"/>
            <a:ext cx="6858000" cy="6858000"/>
          </a:xfrm>
          <a:prstGeom prst="rect">
            <a:avLst/>
          </a:prstGeom>
        </p:spPr>
      </p:pic>
      <p:sp>
        <p:nvSpPr>
          <p:cNvPr id="3" name="Text Placeholder 37">
            <a:extLst>
              <a:ext uri="{FF2B5EF4-FFF2-40B4-BE49-F238E27FC236}">
                <a16:creationId xmlns:a16="http://schemas.microsoft.com/office/drawing/2014/main" id="{00429A8B-44D2-F0A4-DFF2-C22017F6FE13}"/>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accent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20304280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go Slide (Dark Teal)">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1" y="2170681"/>
            <a:ext cx="8221017" cy="2516637"/>
          </a:xfrm>
          <a:prstGeom prst="rect">
            <a:avLst/>
          </a:prstGeom>
          <a:noFill/>
        </p:spPr>
      </p:pic>
    </p:spTree>
    <p:extLst>
      <p:ext uri="{BB962C8B-B14F-4D97-AF65-F5344CB8AC3E}">
        <p14:creationId xmlns:p14="http://schemas.microsoft.com/office/powerpoint/2010/main" val="3135058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go Slide (Light Blue w/Teal)">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7"/>
          </a:xfrm>
          <a:prstGeom prst="rect">
            <a:avLst/>
          </a:prstGeom>
          <a:noFill/>
        </p:spPr>
      </p:pic>
    </p:spTree>
    <p:extLst>
      <p:ext uri="{BB962C8B-B14F-4D97-AF65-F5344CB8AC3E}">
        <p14:creationId xmlns:p14="http://schemas.microsoft.com/office/powerpoint/2010/main" val="4675927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go Slide (Light Blue w/Win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7"/>
          </a:xfrm>
          <a:prstGeom prst="rect">
            <a:avLst/>
          </a:prstGeom>
          <a:noFill/>
        </p:spPr>
      </p:pic>
    </p:spTree>
    <p:extLst>
      <p:ext uri="{BB962C8B-B14F-4D97-AF65-F5344CB8AC3E}">
        <p14:creationId xmlns:p14="http://schemas.microsoft.com/office/powerpoint/2010/main" val="36402429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go Slide (Neon Yellow)">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7"/>
          </a:xfrm>
          <a:prstGeom prst="rect">
            <a:avLst/>
          </a:prstGeom>
          <a:noFill/>
        </p:spPr>
      </p:pic>
    </p:spTree>
    <p:extLst>
      <p:ext uri="{BB962C8B-B14F-4D97-AF65-F5344CB8AC3E}">
        <p14:creationId xmlns:p14="http://schemas.microsoft.com/office/powerpoint/2010/main" val="11892388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o Slide (Win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7"/>
          </a:xfrm>
          <a:prstGeom prst="rect">
            <a:avLst/>
          </a:prstGeom>
          <a:noFill/>
        </p:spPr>
      </p:pic>
    </p:spTree>
    <p:extLst>
      <p:ext uri="{BB962C8B-B14F-4D97-AF65-F5344CB8AC3E}">
        <p14:creationId xmlns:p14="http://schemas.microsoft.com/office/powerpoint/2010/main" val="3479276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ogo Slide (Warm Ston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7"/>
          </a:xfrm>
          <a:prstGeom prst="rect">
            <a:avLst/>
          </a:prstGeom>
          <a:noFill/>
        </p:spPr>
      </p:pic>
    </p:spTree>
    <p:extLst>
      <p:ext uri="{BB962C8B-B14F-4D97-AF65-F5344CB8AC3E}">
        <p14:creationId xmlns:p14="http://schemas.microsoft.com/office/powerpoint/2010/main" val="6779996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ogo Slide (Dark Teal w/Accreditation)">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tretch>
            <a:fillRect/>
          </a:stretch>
        </p:blipFill>
        <p:spPr>
          <a:xfrm>
            <a:off x="1985491" y="2170681"/>
            <a:ext cx="8221017" cy="2516638"/>
          </a:xfrm>
          <a:prstGeom prst="rect">
            <a:avLst/>
          </a:prstGeom>
          <a:noFill/>
        </p:spPr>
      </p:pic>
    </p:spTree>
    <p:extLst>
      <p:ext uri="{BB962C8B-B14F-4D97-AF65-F5344CB8AC3E}">
        <p14:creationId xmlns:p14="http://schemas.microsoft.com/office/powerpoint/2010/main" val="3256418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ogo Slide (Light Blue w/Teal w/Accreditation)">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6"/>
          </a:xfrm>
          <a:prstGeom prst="rect">
            <a:avLst/>
          </a:prstGeom>
          <a:noFill/>
        </p:spPr>
      </p:pic>
    </p:spTree>
    <p:extLst>
      <p:ext uri="{BB962C8B-B14F-4D97-AF65-F5344CB8AC3E}">
        <p14:creationId xmlns:p14="http://schemas.microsoft.com/office/powerpoint/2010/main" val="28576654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 Slide (Light Blue w/Wine w/Accreditation)">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6"/>
          </a:xfrm>
          <a:prstGeom prst="rect">
            <a:avLst/>
          </a:prstGeom>
          <a:noFill/>
        </p:spPr>
      </p:pic>
    </p:spTree>
    <p:extLst>
      <p:ext uri="{BB962C8B-B14F-4D97-AF65-F5344CB8AC3E}">
        <p14:creationId xmlns:p14="http://schemas.microsoft.com/office/powerpoint/2010/main" val="223015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Win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B3A855-C615-4AB9-DD2A-126DE246D98E}"/>
              </a:ext>
            </a:extLst>
          </p:cNvPr>
          <p:cNvPicPr>
            <a:picLocks noChangeAspect="1"/>
          </p:cNvPicPr>
          <p:nvPr userDrawn="1"/>
        </p:nvPicPr>
        <p:blipFill>
          <a:blip r:embed="rId2"/>
          <a:srcRect/>
          <a:stretch/>
        </p:blipFill>
        <p:spPr>
          <a:xfrm>
            <a:off x="6368996" y="3670984"/>
            <a:ext cx="5823002" cy="3187014"/>
          </a:xfrm>
          <a:prstGeom prst="rect">
            <a:avLst/>
          </a:prstGeom>
        </p:spPr>
      </p:pic>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3"/>
          <a:srcRect/>
          <a:stretch/>
        </p:blipFill>
        <p:spPr>
          <a:xfrm>
            <a:off x="537090" y="5780636"/>
            <a:ext cx="1761608" cy="539268"/>
          </a:xfrm>
          <a:prstGeom prst="rect">
            <a:avLst/>
          </a:prstGeom>
        </p:spPr>
      </p:pic>
      <p:sp>
        <p:nvSpPr>
          <p:cNvPr id="2" name="Text Placeholder 37">
            <a:extLst>
              <a:ext uri="{FF2B5EF4-FFF2-40B4-BE49-F238E27FC236}">
                <a16:creationId xmlns:a16="http://schemas.microsoft.com/office/drawing/2014/main" id="{7C1AED7C-AD14-567A-D50B-3BDA7DFF6AFA}"/>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bg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12420866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ogo Slide (Neon Yellow w/Accreditation)">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6"/>
          </a:xfrm>
          <a:prstGeom prst="rect">
            <a:avLst/>
          </a:prstGeom>
          <a:noFill/>
        </p:spPr>
      </p:pic>
    </p:spTree>
    <p:extLst>
      <p:ext uri="{BB962C8B-B14F-4D97-AF65-F5344CB8AC3E}">
        <p14:creationId xmlns:p14="http://schemas.microsoft.com/office/powerpoint/2010/main" val="34906108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go Slide (Wine w/Accreditatio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6"/>
          </a:xfrm>
          <a:prstGeom prst="rect">
            <a:avLst/>
          </a:prstGeom>
          <a:noFill/>
        </p:spPr>
      </p:pic>
    </p:spTree>
    <p:extLst>
      <p:ext uri="{BB962C8B-B14F-4D97-AF65-F5344CB8AC3E}">
        <p14:creationId xmlns:p14="http://schemas.microsoft.com/office/powerpoint/2010/main" val="40403945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go Slide (Warm Stone w/Accreditation)">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72248-5C7B-1A16-D5E2-1B495D6865D2}"/>
              </a:ext>
            </a:extLst>
          </p:cNvPr>
          <p:cNvPicPr>
            <a:picLocks noChangeAspect="1"/>
          </p:cNvPicPr>
          <p:nvPr userDrawn="1"/>
        </p:nvPicPr>
        <p:blipFill>
          <a:blip r:embed="rId2"/>
          <a:srcRect/>
          <a:stretch/>
        </p:blipFill>
        <p:spPr>
          <a:xfrm>
            <a:off x="1985492" y="2170681"/>
            <a:ext cx="8221014" cy="2516636"/>
          </a:xfrm>
          <a:prstGeom prst="rect">
            <a:avLst/>
          </a:prstGeom>
          <a:noFill/>
        </p:spPr>
      </p:pic>
    </p:spTree>
    <p:extLst>
      <p:ext uri="{BB962C8B-B14F-4D97-AF65-F5344CB8AC3E}">
        <p14:creationId xmlns:p14="http://schemas.microsoft.com/office/powerpoint/2010/main" val="396888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Warm Stone)">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B3A855-C615-4AB9-DD2A-126DE246D98E}"/>
              </a:ext>
            </a:extLst>
          </p:cNvPr>
          <p:cNvPicPr>
            <a:picLocks noChangeAspect="1"/>
          </p:cNvPicPr>
          <p:nvPr userDrawn="1"/>
        </p:nvPicPr>
        <p:blipFill>
          <a:blip r:embed="rId2"/>
          <a:srcRect/>
          <a:stretch/>
        </p:blipFill>
        <p:spPr>
          <a:xfrm>
            <a:off x="6368996" y="3670984"/>
            <a:ext cx="5823002" cy="3187013"/>
          </a:xfrm>
          <a:prstGeom prst="rect">
            <a:avLst/>
          </a:prstGeom>
        </p:spPr>
      </p:pic>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3"/>
          <a:srcRect/>
          <a:stretch/>
        </p:blipFill>
        <p:spPr>
          <a:xfrm>
            <a:off x="537090" y="5780636"/>
            <a:ext cx="1761608" cy="539267"/>
          </a:xfrm>
          <a:prstGeom prst="rect">
            <a:avLst/>
          </a:prstGeom>
        </p:spPr>
      </p:pic>
      <p:sp>
        <p:nvSpPr>
          <p:cNvPr id="3" name="Text Placeholder 37">
            <a:extLst>
              <a:ext uri="{FF2B5EF4-FFF2-40B4-BE49-F238E27FC236}">
                <a16:creationId xmlns:a16="http://schemas.microsoft.com/office/drawing/2014/main" id="{994249A2-3173-73BF-DDDF-D70F62763B20}"/>
              </a:ext>
            </a:extLst>
          </p:cNvPr>
          <p:cNvSpPr>
            <a:spLocks noGrp="1"/>
          </p:cNvSpPr>
          <p:nvPr>
            <p:ph type="body" sz="quarter" idx="11" hasCustomPrompt="1"/>
          </p:nvPr>
        </p:nvSpPr>
        <p:spPr>
          <a:xfrm>
            <a:off x="537089" y="1637069"/>
            <a:ext cx="4907225" cy="3583808"/>
          </a:xfrm>
        </p:spPr>
        <p:txBody>
          <a:bodyPr anchor="t" anchorCtr="0"/>
          <a:lstStyle>
            <a:lvl1pPr algn="l">
              <a:lnSpc>
                <a:spcPts val="6300"/>
              </a:lnSpc>
              <a:spcAft>
                <a:spcPts val="0"/>
              </a:spcAft>
              <a:defRPr sz="6300" b="0" i="0" baseline="0">
                <a:solidFill>
                  <a:schemeClr val="accent1"/>
                </a:solidFill>
                <a:latin typeface="GoodPro-Bold" panose="020B0504020101020102" pitchFamily="34" charset="77"/>
              </a:defRPr>
            </a:lvl1pPr>
            <a:lvl2pPr algn="r">
              <a:spcAft>
                <a:spcPts val="0"/>
              </a:spcAft>
              <a:defRPr sz="1400" b="1" i="0" cap="all" baseline="0">
                <a:solidFill>
                  <a:schemeClr val="bg2"/>
                </a:solidFill>
                <a:latin typeface="GoodPro-Bold" panose="020B0504020101020102" pitchFamily="34" charset="77"/>
              </a:defRPr>
            </a:lvl2pPr>
          </a:lstStyle>
          <a:p>
            <a:pPr lvl="0"/>
            <a:r>
              <a:rPr lang="en-GB" dirty="0"/>
              <a:t>Divider slide lorem ipsum </a:t>
            </a:r>
            <a:r>
              <a:rPr lang="en-GB" dirty="0" err="1"/>
              <a:t>dolor</a:t>
            </a:r>
            <a:r>
              <a:rPr lang="en-GB" dirty="0"/>
              <a:t> sit </a:t>
            </a:r>
            <a:r>
              <a:rPr lang="en-GB" dirty="0" err="1"/>
              <a:t>amet</a:t>
            </a:r>
            <a:endParaRPr lang="en-GB" dirty="0"/>
          </a:p>
        </p:txBody>
      </p:sp>
    </p:spTree>
    <p:extLst>
      <p:ext uri="{BB962C8B-B14F-4D97-AF65-F5344CB8AC3E}">
        <p14:creationId xmlns:p14="http://schemas.microsoft.com/office/powerpoint/2010/main" val="92600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xt Slide (2 Columns)">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B3A855-C615-4AB9-DD2A-126DE246D98E}"/>
              </a:ext>
            </a:extLst>
          </p:cNvPr>
          <p:cNvPicPr>
            <a:picLocks noChangeAspect="1"/>
          </p:cNvPicPr>
          <p:nvPr userDrawn="1"/>
        </p:nvPicPr>
        <p:blipFill>
          <a:blip r:embed="rId2"/>
          <a:srcRect/>
          <a:stretch/>
        </p:blipFill>
        <p:spPr>
          <a:xfrm>
            <a:off x="6368995" y="3670984"/>
            <a:ext cx="5823004" cy="3187015"/>
          </a:xfrm>
          <a:prstGeom prst="rect">
            <a:avLst/>
          </a:prstGeom>
        </p:spPr>
      </p:pic>
      <p:sp>
        <p:nvSpPr>
          <p:cNvPr id="2" name="Title 1">
            <a:extLst>
              <a:ext uri="{FF2B5EF4-FFF2-40B4-BE49-F238E27FC236}">
                <a16:creationId xmlns:a16="http://schemas.microsoft.com/office/drawing/2014/main" id="{9BE7180F-9458-8F1A-9FCA-6081D1B3F3D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533C485-830C-E264-0E82-A2735A00F3F5}"/>
              </a:ext>
            </a:extLst>
          </p:cNvPr>
          <p:cNvSpPr>
            <a:spLocks noGrp="1"/>
          </p:cNvSpPr>
          <p:nvPr>
            <p:ph idx="1"/>
          </p:nvPr>
        </p:nvSpPr>
        <p:spPr/>
        <p:txBody>
          <a:bodyPr numCol="2" spcCol="50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3"/>
          <a:stretch>
            <a:fillRect/>
          </a:stretch>
        </p:blipFill>
        <p:spPr>
          <a:xfrm>
            <a:off x="537089" y="5780636"/>
            <a:ext cx="1761611" cy="539269"/>
          </a:xfrm>
          <a:prstGeom prst="rect">
            <a:avLst/>
          </a:prstGeom>
        </p:spPr>
      </p:pic>
    </p:spTree>
    <p:extLst>
      <p:ext uri="{BB962C8B-B14F-4D97-AF65-F5344CB8AC3E}">
        <p14:creationId xmlns:p14="http://schemas.microsoft.com/office/powerpoint/2010/main" val="50440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L (Large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180F-9458-8F1A-9FCA-6081D1B3F3DF}"/>
              </a:ext>
            </a:extLst>
          </p:cNvPr>
          <p:cNvSpPr>
            <a:spLocks noGrp="1"/>
          </p:cNvSpPr>
          <p:nvPr>
            <p:ph type="title"/>
          </p:nvPr>
        </p:nvSpPr>
        <p:spPr>
          <a:xfrm>
            <a:off x="540774" y="831282"/>
            <a:ext cx="5281613" cy="88444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533C485-830C-E264-0E82-A2735A00F3F5}"/>
              </a:ext>
            </a:extLst>
          </p:cNvPr>
          <p:cNvSpPr>
            <a:spLocks noGrp="1"/>
          </p:cNvSpPr>
          <p:nvPr>
            <p:ph idx="1"/>
          </p:nvPr>
        </p:nvSpPr>
        <p:spPr>
          <a:xfrm>
            <a:off x="540774" y="2133601"/>
            <a:ext cx="5281613" cy="3087330"/>
          </a:xfrm>
        </p:spPr>
        <p:txBody>
          <a:bodyPr numCol="1" spcCol="50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177CE01F-4FE7-DD6B-04B1-648579864F05}"/>
              </a:ext>
            </a:extLst>
          </p:cNvPr>
          <p:cNvPicPr>
            <a:picLocks noChangeAspect="1"/>
          </p:cNvPicPr>
          <p:nvPr userDrawn="1"/>
        </p:nvPicPr>
        <p:blipFill>
          <a:blip r:embed="rId2"/>
          <a:stretch>
            <a:fillRect/>
          </a:stretch>
        </p:blipFill>
        <p:spPr>
          <a:xfrm>
            <a:off x="537089" y="5780636"/>
            <a:ext cx="1761611" cy="539269"/>
          </a:xfrm>
          <a:prstGeom prst="rect">
            <a:avLst/>
          </a:prstGeom>
        </p:spPr>
      </p:pic>
      <p:sp>
        <p:nvSpPr>
          <p:cNvPr id="5" name="Picture Placeholder 4">
            <a:extLst>
              <a:ext uri="{FF2B5EF4-FFF2-40B4-BE49-F238E27FC236}">
                <a16:creationId xmlns:a16="http://schemas.microsoft.com/office/drawing/2014/main" id="{E219A4DF-8FB0-1DDE-F952-1666A81AC8D5}"/>
              </a:ext>
            </a:extLst>
          </p:cNvPr>
          <p:cNvSpPr>
            <a:spLocks noGrp="1"/>
          </p:cNvSpPr>
          <p:nvPr>
            <p:ph type="pic" sz="quarter" idx="10" hasCustomPrompt="1"/>
          </p:nvPr>
        </p:nvSpPr>
        <p:spPr>
          <a:xfrm>
            <a:off x="6369050" y="-1"/>
            <a:ext cx="5281613" cy="6857999"/>
          </a:xfrm>
          <a:solidFill>
            <a:schemeClr val="accent3"/>
          </a:solidFill>
        </p:spPr>
        <p:txBody>
          <a:bodyPr anchor="ctr" anchorCtr="0"/>
          <a:lstStyle>
            <a:lvl1pPr algn="ctr">
              <a:defRPr b="0" i="0">
                <a:solidFill>
                  <a:schemeClr val="accent1"/>
                </a:solidFill>
                <a:latin typeface="GoodPro-News" panose="020B0504020101020102" pitchFamily="34" charset="77"/>
              </a:defRPr>
            </a:lvl1pPr>
          </a:lstStyle>
          <a:p>
            <a:r>
              <a:rPr lang="en-US" dirty="0"/>
              <a:t>Insert picture here</a:t>
            </a:r>
          </a:p>
        </p:txBody>
      </p:sp>
    </p:spTree>
    <p:extLst>
      <p:ext uri="{BB962C8B-B14F-4D97-AF65-F5344CB8AC3E}">
        <p14:creationId xmlns:p14="http://schemas.microsoft.com/office/powerpoint/2010/main" val="18866387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04D496-6071-4C89-0D9A-619FC5431E81}"/>
              </a:ext>
            </a:extLst>
          </p:cNvPr>
          <p:cNvSpPr>
            <a:spLocks noGrp="1"/>
          </p:cNvSpPr>
          <p:nvPr>
            <p:ph type="title"/>
          </p:nvPr>
        </p:nvSpPr>
        <p:spPr>
          <a:xfrm>
            <a:off x="540774" y="831282"/>
            <a:ext cx="8200103" cy="884443"/>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2B3587-7E49-7039-E010-1333B0CFD444}"/>
              </a:ext>
            </a:extLst>
          </p:cNvPr>
          <p:cNvSpPr>
            <a:spLocks noGrp="1"/>
          </p:cNvSpPr>
          <p:nvPr>
            <p:ph type="body" idx="1"/>
          </p:nvPr>
        </p:nvSpPr>
        <p:spPr>
          <a:xfrm>
            <a:off x="540774" y="2133601"/>
            <a:ext cx="11110452" cy="308733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260954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0" r:id="rId3"/>
    <p:sldLayoutId id="2147483663" r:id="rId4"/>
    <p:sldLayoutId id="2147483661" r:id="rId5"/>
    <p:sldLayoutId id="2147483662" r:id="rId6"/>
    <p:sldLayoutId id="2147483664" r:id="rId7"/>
    <p:sldLayoutId id="2147483650" r:id="rId8"/>
    <p:sldLayoutId id="2147483651" r:id="rId9"/>
    <p:sldLayoutId id="2147483652" r:id="rId10"/>
    <p:sldLayoutId id="2147483653" r:id="rId11"/>
    <p:sldLayoutId id="2147483654" r:id="rId12"/>
    <p:sldLayoutId id="2147483655" r:id="rId13"/>
    <p:sldLayoutId id="2147483658" r:id="rId14"/>
    <p:sldLayoutId id="2147483665" r:id="rId15"/>
    <p:sldLayoutId id="2147483666" r:id="rId16"/>
    <p:sldLayoutId id="2147483667" r:id="rId17"/>
    <p:sldLayoutId id="2147483668" r:id="rId18"/>
    <p:sldLayoutId id="2147483669" r:id="rId19"/>
    <p:sldLayoutId id="2147483656" r:id="rId20"/>
    <p:sldLayoutId id="2147483670" r:id="rId21"/>
    <p:sldLayoutId id="2147483671" r:id="rId22"/>
    <p:sldLayoutId id="2147483672" r:id="rId23"/>
    <p:sldLayoutId id="2147483673" r:id="rId24"/>
    <p:sldLayoutId id="2147483674" r:id="rId25"/>
    <p:sldLayoutId id="2147483659" r:id="rId26"/>
    <p:sldLayoutId id="2147483675" r:id="rId27"/>
    <p:sldLayoutId id="2147483676" r:id="rId28"/>
    <p:sldLayoutId id="2147483677" r:id="rId29"/>
    <p:sldLayoutId id="2147483678" r:id="rId30"/>
    <p:sldLayoutId id="2147483679" r:id="rId31"/>
  </p:sldLayoutIdLst>
  <p:txStyles>
    <p:titleStyle>
      <a:lvl1pPr algn="l" defTabSz="914400" rtl="0" eaLnBrk="1" latinLnBrk="0" hangingPunct="1">
        <a:lnSpc>
          <a:spcPts val="3600"/>
        </a:lnSpc>
        <a:spcBef>
          <a:spcPct val="0"/>
        </a:spcBef>
        <a:buNone/>
        <a:defRPr sz="3600" kern="1200" baseline="0">
          <a:solidFill>
            <a:schemeClr val="tx2"/>
          </a:solidFill>
          <a:latin typeface="GoodPro-Bold" panose="020B0504020101020102" pitchFamily="34" charset="77"/>
          <a:ea typeface="+mj-ea"/>
          <a:cs typeface="+mj-cs"/>
        </a:defRPr>
      </a:lvl1pPr>
    </p:titleStyle>
    <p:bodyStyle>
      <a:lvl1pPr marL="0" indent="0" algn="l" defTabSz="914400" rtl="0" eaLnBrk="1" latinLnBrk="0" hangingPunct="1">
        <a:lnSpc>
          <a:spcPts val="2000"/>
        </a:lnSpc>
        <a:spcBef>
          <a:spcPts val="0"/>
        </a:spcBef>
        <a:spcAft>
          <a:spcPts val="400"/>
        </a:spcAft>
        <a:buFont typeface="Arial" panose="020B0604020202020204" pitchFamily="34" charset="0"/>
        <a:buNone/>
        <a:defRPr sz="1800" kern="1200" baseline="0">
          <a:solidFill>
            <a:schemeClr val="tx2"/>
          </a:solidFill>
          <a:latin typeface="GoodPro-Bold" panose="020B0504020101020102" pitchFamily="34" charset="77"/>
          <a:ea typeface="+mn-ea"/>
          <a:cs typeface="+mn-cs"/>
        </a:defRPr>
      </a:lvl1pPr>
      <a:lvl2pPr marL="0" indent="0" algn="l" defTabSz="914400" rtl="0" eaLnBrk="1" latinLnBrk="0" hangingPunct="1">
        <a:lnSpc>
          <a:spcPts val="1800"/>
        </a:lnSpc>
        <a:spcBef>
          <a:spcPts val="0"/>
        </a:spcBef>
        <a:spcAft>
          <a:spcPts val="400"/>
        </a:spcAft>
        <a:buFont typeface="Arial" panose="020B0604020202020204" pitchFamily="34" charset="0"/>
        <a:buNone/>
        <a:defRPr sz="1500" b="0" i="0" kern="1200" baseline="0">
          <a:solidFill>
            <a:schemeClr val="tx1"/>
          </a:solidFill>
          <a:latin typeface="GoodPro-News" panose="020B0504020101020102" pitchFamily="34" charset="77"/>
          <a:ea typeface="+mn-ea"/>
          <a:cs typeface="+mn-cs"/>
        </a:defRPr>
      </a:lvl2pPr>
      <a:lvl3pPr marL="0" indent="0" algn="l" defTabSz="914400" rtl="0" eaLnBrk="1" latinLnBrk="0" hangingPunct="1">
        <a:lnSpc>
          <a:spcPts val="1500"/>
        </a:lnSpc>
        <a:spcBef>
          <a:spcPts val="0"/>
        </a:spcBef>
        <a:spcAft>
          <a:spcPts val="200"/>
        </a:spcAft>
        <a:buFont typeface="Arial" panose="020B0604020202020204" pitchFamily="34" charset="0"/>
        <a:buNone/>
        <a:defRPr sz="1275" b="0" i="0" kern="1200" baseline="0">
          <a:solidFill>
            <a:schemeClr val="tx1"/>
          </a:solidFill>
          <a:latin typeface="GoodPro-Light" panose="020B0504020101020102" pitchFamily="34" charset="77"/>
          <a:ea typeface="+mn-ea"/>
          <a:cs typeface="+mn-cs"/>
        </a:defRPr>
      </a:lvl3pPr>
      <a:lvl4pPr marL="0" indent="0" algn="l" defTabSz="914400" rtl="0" eaLnBrk="1" latinLnBrk="0" hangingPunct="1">
        <a:lnSpc>
          <a:spcPts val="1200"/>
        </a:lnSpc>
        <a:spcBef>
          <a:spcPts val="800"/>
        </a:spcBef>
        <a:spcAft>
          <a:spcPts val="200"/>
        </a:spcAft>
        <a:buFont typeface="Arial" panose="020B0604020202020204" pitchFamily="34" charset="0"/>
        <a:buNone/>
        <a:defRPr sz="1050" b="0" i="0" kern="1200" baseline="0">
          <a:solidFill>
            <a:schemeClr val="tx1"/>
          </a:solidFill>
          <a:latin typeface="GoodPro-Bold" panose="020B0504020101020102" pitchFamily="34" charset="77"/>
          <a:ea typeface="+mn-ea"/>
          <a:cs typeface="+mn-cs"/>
        </a:defRPr>
      </a:lvl4pPr>
      <a:lvl5pPr marL="0" indent="0" algn="l" defTabSz="914400" rtl="0" eaLnBrk="1" latinLnBrk="0" hangingPunct="1">
        <a:lnSpc>
          <a:spcPts val="1200"/>
        </a:lnSpc>
        <a:spcBef>
          <a:spcPts val="0"/>
        </a:spcBef>
        <a:spcAft>
          <a:spcPts val="200"/>
        </a:spcAft>
        <a:buFont typeface="Arial" panose="020B0604020202020204" pitchFamily="34" charset="0"/>
        <a:buNone/>
        <a:defRPr sz="1050" b="0" i="0" kern="1200">
          <a:solidFill>
            <a:schemeClr val="tx1"/>
          </a:solidFill>
          <a:latin typeface="GoodPro-News" panose="020B0504020101020102" pitchFamily="34" charset="77"/>
          <a:ea typeface="+mn-ea"/>
          <a:cs typeface="+mn-cs"/>
        </a:defRPr>
      </a:lvl5pPr>
      <a:lvl6pPr marL="180000" indent="-180000" algn="l" defTabSz="914400" rtl="0" eaLnBrk="1" latinLnBrk="0" hangingPunct="1">
        <a:lnSpc>
          <a:spcPts val="1800"/>
        </a:lnSpc>
        <a:spcBef>
          <a:spcPts val="0"/>
        </a:spcBef>
        <a:spcAft>
          <a:spcPts val="200"/>
        </a:spcAft>
        <a:buClr>
          <a:schemeClr val="tx2"/>
        </a:buClr>
        <a:buFont typeface="Arial" panose="020B0604020202020204" pitchFamily="34" charset="0"/>
        <a:buChar char="•"/>
        <a:defRPr sz="1500" b="0" i="0" kern="1200">
          <a:solidFill>
            <a:schemeClr val="tx1"/>
          </a:solidFill>
          <a:latin typeface="GoodPro-News" panose="020B0504020101020102" pitchFamily="34" charset="77"/>
          <a:ea typeface="+mn-ea"/>
          <a:cs typeface="+mn-cs"/>
        </a:defRPr>
      </a:lvl6pPr>
      <a:lvl7pPr marL="360000" indent="-180000" algn="l" defTabSz="914400" rtl="0" eaLnBrk="1" latinLnBrk="0" hangingPunct="1">
        <a:lnSpc>
          <a:spcPts val="1500"/>
        </a:lnSpc>
        <a:spcBef>
          <a:spcPts val="0"/>
        </a:spcBef>
        <a:spcAft>
          <a:spcPts val="200"/>
        </a:spcAft>
        <a:buClr>
          <a:schemeClr val="tx2"/>
        </a:buClr>
        <a:buFont typeface="System Font Regular"/>
        <a:buChar char="–"/>
        <a:defRPr sz="1280" b="0" i="0" kern="1200" baseline="0">
          <a:solidFill>
            <a:schemeClr val="tx1"/>
          </a:solidFill>
          <a:latin typeface="GoodPro-News" panose="020B0504020101020102" pitchFamily="34" charset="77"/>
          <a:ea typeface="+mn-ea"/>
          <a:cs typeface="+mn-cs"/>
        </a:defRPr>
      </a:lvl7pPr>
      <a:lvl8pPr marL="540000" indent="-180000" algn="l" defTabSz="914400" rtl="0" eaLnBrk="1" latinLnBrk="0" hangingPunct="1">
        <a:lnSpc>
          <a:spcPts val="1200"/>
        </a:lnSpc>
        <a:spcBef>
          <a:spcPts val="0"/>
        </a:spcBef>
        <a:spcAft>
          <a:spcPts val="200"/>
        </a:spcAft>
        <a:buClr>
          <a:schemeClr val="tx2"/>
        </a:buClr>
        <a:buFont typeface="Arial" panose="020B0604020202020204" pitchFamily="34" charset="0"/>
        <a:buChar char="•"/>
        <a:defRPr sz="1050" b="0" i="0" kern="1200" baseline="0">
          <a:solidFill>
            <a:schemeClr val="tx1"/>
          </a:solidFill>
          <a:latin typeface="GoodPro-News" panose="020B0504020101020102" pitchFamily="34" charset="77"/>
          <a:ea typeface="+mn-ea"/>
          <a:cs typeface="+mn-cs"/>
        </a:defRPr>
      </a:lvl8pPr>
      <a:lvl9pPr marL="720000" indent="-180000" algn="l" defTabSz="914400" rtl="0" eaLnBrk="1" latinLnBrk="0" hangingPunct="1">
        <a:lnSpc>
          <a:spcPts val="1200"/>
        </a:lnSpc>
        <a:spcBef>
          <a:spcPts val="0"/>
        </a:spcBef>
        <a:spcAft>
          <a:spcPts val="200"/>
        </a:spcAft>
        <a:buClr>
          <a:schemeClr val="tx2"/>
        </a:buClr>
        <a:buFont typeface="System Font Regular"/>
        <a:buChar char="–"/>
        <a:defRPr sz="1050" b="0" i="0" kern="1200" baseline="0">
          <a:solidFill>
            <a:schemeClr val="tx1"/>
          </a:solidFill>
          <a:latin typeface="GoodPro-News" panose="020B0504020101020102" pitchFamily="34"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04D496-6071-4C89-0D9A-619FC5431E81}"/>
              </a:ext>
            </a:extLst>
          </p:cNvPr>
          <p:cNvSpPr>
            <a:spLocks noGrp="1"/>
          </p:cNvSpPr>
          <p:nvPr>
            <p:ph type="title"/>
          </p:nvPr>
        </p:nvSpPr>
        <p:spPr>
          <a:xfrm>
            <a:off x="540774" y="831282"/>
            <a:ext cx="8200103" cy="884443"/>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72B3587-7E49-7039-E010-1333B0CFD444}"/>
              </a:ext>
            </a:extLst>
          </p:cNvPr>
          <p:cNvSpPr>
            <a:spLocks noGrp="1"/>
          </p:cNvSpPr>
          <p:nvPr>
            <p:ph type="body" idx="1"/>
          </p:nvPr>
        </p:nvSpPr>
        <p:spPr>
          <a:xfrm>
            <a:off x="540774" y="2133601"/>
            <a:ext cx="11110452" cy="3087330"/>
          </a:xfrm>
          <a:prstGeom prst="rect">
            <a:avLst/>
          </a:prstGeom>
        </p:spPr>
        <p:txBody>
          <a:bodyPr vert="horz" wrap="square"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endParaRPr lang="en-US" dirty="0"/>
          </a:p>
        </p:txBody>
      </p:sp>
    </p:spTree>
    <p:extLst>
      <p:ext uri="{BB962C8B-B14F-4D97-AF65-F5344CB8AC3E}">
        <p14:creationId xmlns:p14="http://schemas.microsoft.com/office/powerpoint/2010/main" val="187994048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ts val="3600"/>
        </a:lnSpc>
        <a:spcBef>
          <a:spcPct val="0"/>
        </a:spcBef>
        <a:buNone/>
        <a:defRPr sz="3600" kern="1200" baseline="0">
          <a:solidFill>
            <a:schemeClr val="tx2"/>
          </a:solidFill>
          <a:latin typeface="GoodPro-Bold" panose="020B0504020101020102" pitchFamily="34" charset="77"/>
          <a:ea typeface="+mj-ea"/>
          <a:cs typeface="+mj-cs"/>
        </a:defRPr>
      </a:lvl1pPr>
    </p:titleStyle>
    <p:bodyStyle>
      <a:lvl1pPr marL="0" indent="0" algn="l" defTabSz="914400" rtl="0" eaLnBrk="1" latinLnBrk="0" hangingPunct="1">
        <a:lnSpc>
          <a:spcPts val="2000"/>
        </a:lnSpc>
        <a:spcBef>
          <a:spcPts val="0"/>
        </a:spcBef>
        <a:spcAft>
          <a:spcPts val="400"/>
        </a:spcAft>
        <a:buFont typeface="Arial" panose="020B0604020202020204" pitchFamily="34" charset="0"/>
        <a:buNone/>
        <a:defRPr sz="1800" kern="1200" baseline="0">
          <a:solidFill>
            <a:schemeClr val="tx2"/>
          </a:solidFill>
          <a:latin typeface="GoodPro-Bold" panose="020B0504020101020102" pitchFamily="34" charset="77"/>
          <a:ea typeface="+mn-ea"/>
          <a:cs typeface="+mn-cs"/>
        </a:defRPr>
      </a:lvl1pPr>
      <a:lvl2pPr marL="0" indent="0" algn="l" defTabSz="914400" rtl="0" eaLnBrk="1" latinLnBrk="0" hangingPunct="1">
        <a:lnSpc>
          <a:spcPts val="1800"/>
        </a:lnSpc>
        <a:spcBef>
          <a:spcPts val="0"/>
        </a:spcBef>
        <a:spcAft>
          <a:spcPts val="400"/>
        </a:spcAft>
        <a:buFont typeface="Arial" panose="020B0604020202020204" pitchFamily="34" charset="0"/>
        <a:buNone/>
        <a:defRPr sz="1500" b="0" i="0" kern="1200" baseline="0">
          <a:solidFill>
            <a:schemeClr val="tx1"/>
          </a:solidFill>
          <a:latin typeface="GoodPro-News" panose="020B0504020101020102" pitchFamily="34" charset="77"/>
          <a:ea typeface="+mn-ea"/>
          <a:cs typeface="+mn-cs"/>
        </a:defRPr>
      </a:lvl2pPr>
      <a:lvl3pPr marL="0" indent="0" algn="l" defTabSz="914400" rtl="0" eaLnBrk="1" latinLnBrk="0" hangingPunct="1">
        <a:lnSpc>
          <a:spcPts val="1500"/>
        </a:lnSpc>
        <a:spcBef>
          <a:spcPts val="0"/>
        </a:spcBef>
        <a:spcAft>
          <a:spcPts val="200"/>
        </a:spcAft>
        <a:buFont typeface="Arial" panose="020B0604020202020204" pitchFamily="34" charset="0"/>
        <a:buNone/>
        <a:defRPr sz="1275" b="0" i="0" kern="1200" baseline="0">
          <a:solidFill>
            <a:schemeClr val="tx1"/>
          </a:solidFill>
          <a:latin typeface="GoodPro-Light" panose="020B0504020101020102" pitchFamily="34" charset="77"/>
          <a:ea typeface="+mn-ea"/>
          <a:cs typeface="+mn-cs"/>
        </a:defRPr>
      </a:lvl3pPr>
      <a:lvl4pPr marL="0" indent="0" algn="l" defTabSz="914400" rtl="0" eaLnBrk="1" latinLnBrk="0" hangingPunct="1">
        <a:lnSpc>
          <a:spcPts val="1200"/>
        </a:lnSpc>
        <a:spcBef>
          <a:spcPts val="800"/>
        </a:spcBef>
        <a:spcAft>
          <a:spcPts val="200"/>
        </a:spcAft>
        <a:buFont typeface="Arial" panose="020B0604020202020204" pitchFamily="34" charset="0"/>
        <a:buNone/>
        <a:defRPr sz="1050" b="0" i="0" kern="1200" baseline="0">
          <a:solidFill>
            <a:schemeClr val="tx1"/>
          </a:solidFill>
          <a:latin typeface="GoodPro-Bold" panose="020B0504020101020102" pitchFamily="34" charset="77"/>
          <a:ea typeface="+mn-ea"/>
          <a:cs typeface="+mn-cs"/>
        </a:defRPr>
      </a:lvl4pPr>
      <a:lvl5pPr marL="0" indent="0" algn="l" defTabSz="914400" rtl="0" eaLnBrk="1" latinLnBrk="0" hangingPunct="1">
        <a:lnSpc>
          <a:spcPts val="1200"/>
        </a:lnSpc>
        <a:spcBef>
          <a:spcPts val="0"/>
        </a:spcBef>
        <a:spcAft>
          <a:spcPts val="200"/>
        </a:spcAft>
        <a:buFont typeface="Arial" panose="020B0604020202020204" pitchFamily="34" charset="0"/>
        <a:buNone/>
        <a:defRPr sz="1050" b="0" i="0" kern="1200">
          <a:solidFill>
            <a:schemeClr val="tx1"/>
          </a:solidFill>
          <a:latin typeface="GoodPro-News" panose="020B0504020101020102" pitchFamily="34" charset="77"/>
          <a:ea typeface="+mn-ea"/>
          <a:cs typeface="+mn-cs"/>
        </a:defRPr>
      </a:lvl5pPr>
      <a:lvl6pPr marL="180000" indent="-180000" algn="l" defTabSz="914400" rtl="0" eaLnBrk="1" latinLnBrk="0" hangingPunct="1">
        <a:lnSpc>
          <a:spcPts val="1800"/>
        </a:lnSpc>
        <a:spcBef>
          <a:spcPts val="0"/>
        </a:spcBef>
        <a:spcAft>
          <a:spcPts val="200"/>
        </a:spcAft>
        <a:buClr>
          <a:schemeClr val="tx2"/>
        </a:buClr>
        <a:buFont typeface="Arial" panose="020B0604020202020204" pitchFamily="34" charset="0"/>
        <a:buChar char="•"/>
        <a:defRPr sz="1500" b="0" i="0" kern="1200">
          <a:solidFill>
            <a:schemeClr val="tx1"/>
          </a:solidFill>
          <a:latin typeface="GoodPro-News" panose="020B0504020101020102" pitchFamily="34" charset="77"/>
          <a:ea typeface="+mn-ea"/>
          <a:cs typeface="+mn-cs"/>
        </a:defRPr>
      </a:lvl6pPr>
      <a:lvl7pPr marL="360000" indent="-180000" algn="l" defTabSz="914400" rtl="0" eaLnBrk="1" latinLnBrk="0" hangingPunct="1">
        <a:lnSpc>
          <a:spcPts val="1500"/>
        </a:lnSpc>
        <a:spcBef>
          <a:spcPts val="0"/>
        </a:spcBef>
        <a:spcAft>
          <a:spcPts val="200"/>
        </a:spcAft>
        <a:buClr>
          <a:schemeClr val="tx2"/>
        </a:buClr>
        <a:buFont typeface="System Font Regular"/>
        <a:buChar char="–"/>
        <a:defRPr sz="1280" b="0" i="0" kern="1200" baseline="0">
          <a:solidFill>
            <a:schemeClr val="tx1"/>
          </a:solidFill>
          <a:latin typeface="GoodPro-News" panose="020B0504020101020102" pitchFamily="34" charset="77"/>
          <a:ea typeface="+mn-ea"/>
          <a:cs typeface="+mn-cs"/>
        </a:defRPr>
      </a:lvl7pPr>
      <a:lvl8pPr marL="540000" indent="-180000" algn="l" defTabSz="914400" rtl="0" eaLnBrk="1" latinLnBrk="0" hangingPunct="1">
        <a:lnSpc>
          <a:spcPts val="1200"/>
        </a:lnSpc>
        <a:spcBef>
          <a:spcPts val="0"/>
        </a:spcBef>
        <a:spcAft>
          <a:spcPts val="200"/>
        </a:spcAft>
        <a:buClr>
          <a:schemeClr val="tx2"/>
        </a:buClr>
        <a:buFont typeface="Arial" panose="020B0604020202020204" pitchFamily="34" charset="0"/>
        <a:buChar char="•"/>
        <a:defRPr sz="1050" b="0" i="0" kern="1200" baseline="0">
          <a:solidFill>
            <a:schemeClr val="tx1"/>
          </a:solidFill>
          <a:latin typeface="GoodPro-News" panose="020B0504020101020102" pitchFamily="34" charset="77"/>
          <a:ea typeface="+mn-ea"/>
          <a:cs typeface="+mn-cs"/>
        </a:defRPr>
      </a:lvl8pPr>
      <a:lvl9pPr marL="720000" indent="-180000" algn="l" defTabSz="914400" rtl="0" eaLnBrk="1" latinLnBrk="0" hangingPunct="1">
        <a:lnSpc>
          <a:spcPts val="1200"/>
        </a:lnSpc>
        <a:spcBef>
          <a:spcPts val="0"/>
        </a:spcBef>
        <a:spcAft>
          <a:spcPts val="200"/>
        </a:spcAft>
        <a:buClr>
          <a:schemeClr val="tx2"/>
        </a:buClr>
        <a:buFont typeface="System Font Regular"/>
        <a:buChar char="–"/>
        <a:defRPr sz="1050" b="0" i="0" kern="1200" baseline="0">
          <a:solidFill>
            <a:schemeClr val="tx1"/>
          </a:solidFill>
          <a:latin typeface="GoodPro-News" panose="020B0504020101020102" pitchFamily="34"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hyperlink" Target="https://www.suffolklibraries.co.uk/advice/health-and-wellbeing/menopause-and-m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mailto:jane.cox@suffolklibraries.co.uk" TargetMode="External"/><Relationship Id="rId4" Type="http://schemas.openxmlformats.org/officeDocument/2006/relationships/hyperlink" Target="mailto:nicole.smith@suffolklibraries.co.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suffolklibraries.co.uk/advice/health-and-wellbeing/menopause-and-me/suffolk-mind-menopause-cours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48EA4E8-C00E-3590-AEFF-D632C1306E57}"/>
              </a:ext>
            </a:extLst>
          </p:cNvPr>
          <p:cNvSpPr>
            <a:spLocks noGrp="1"/>
          </p:cNvSpPr>
          <p:nvPr>
            <p:ph type="ctrTitle"/>
          </p:nvPr>
        </p:nvSpPr>
        <p:spPr/>
        <p:txBody>
          <a:bodyPr/>
          <a:lstStyle/>
          <a:p>
            <a:r>
              <a:rPr lang="en-US" dirty="0"/>
              <a:t>Menopause &amp; Me</a:t>
            </a:r>
          </a:p>
        </p:txBody>
      </p:sp>
      <p:sp>
        <p:nvSpPr>
          <p:cNvPr id="13" name="Subtitle 12">
            <a:extLst>
              <a:ext uri="{FF2B5EF4-FFF2-40B4-BE49-F238E27FC236}">
                <a16:creationId xmlns:a16="http://schemas.microsoft.com/office/drawing/2014/main" id="{ACA1F392-0AC7-FE52-1F83-D69098B2F7D0}"/>
              </a:ext>
            </a:extLst>
          </p:cNvPr>
          <p:cNvSpPr>
            <a:spLocks noGrp="1"/>
          </p:cNvSpPr>
          <p:nvPr>
            <p:ph type="subTitle" idx="1"/>
          </p:nvPr>
        </p:nvSpPr>
        <p:spPr>
          <a:xfrm>
            <a:off x="540773" y="4627513"/>
            <a:ext cx="8200103" cy="672076"/>
          </a:xfrm>
        </p:spPr>
        <p:txBody>
          <a:bodyPr/>
          <a:lstStyle/>
          <a:p>
            <a:r>
              <a:rPr lang="en-US" dirty="0"/>
              <a:t>A project delivered by Suffolk Libraries in partnership with Suffolk Mind</a:t>
            </a:r>
          </a:p>
          <a:p>
            <a:endParaRPr lang="en-US" dirty="0"/>
          </a:p>
        </p:txBody>
      </p:sp>
      <p:sp>
        <p:nvSpPr>
          <p:cNvPr id="14" name="Text Placeholder 13">
            <a:extLst>
              <a:ext uri="{FF2B5EF4-FFF2-40B4-BE49-F238E27FC236}">
                <a16:creationId xmlns:a16="http://schemas.microsoft.com/office/drawing/2014/main" id="{D9684154-32E8-70B4-7CB9-9C18779D26C1}"/>
              </a:ext>
            </a:extLst>
          </p:cNvPr>
          <p:cNvSpPr>
            <a:spLocks noGrp="1"/>
          </p:cNvSpPr>
          <p:nvPr>
            <p:ph type="body" sz="quarter" idx="11"/>
          </p:nvPr>
        </p:nvSpPr>
        <p:spPr>
          <a:xfrm>
            <a:off x="7696200" y="5814330"/>
            <a:ext cx="3955023" cy="552377"/>
          </a:xfrm>
        </p:spPr>
        <p:txBody>
          <a:bodyPr/>
          <a:lstStyle/>
          <a:p>
            <a:r>
              <a:rPr lang="en-US" dirty="0"/>
              <a:t>Beth Fisher</a:t>
            </a:r>
          </a:p>
          <a:p>
            <a:pPr lvl="1"/>
            <a:r>
              <a:rPr lang="en-US" dirty="0"/>
              <a:t>Menopause &amp; Me project co-lead</a:t>
            </a:r>
          </a:p>
        </p:txBody>
      </p:sp>
    </p:spTree>
    <p:extLst>
      <p:ext uri="{BB962C8B-B14F-4D97-AF65-F5344CB8AC3E}">
        <p14:creationId xmlns:p14="http://schemas.microsoft.com/office/powerpoint/2010/main" val="403201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A51D37-3680-EC6D-125A-F468288EF90B}"/>
              </a:ext>
            </a:extLst>
          </p:cNvPr>
          <p:cNvSpPr>
            <a:spLocks noGrp="1"/>
          </p:cNvSpPr>
          <p:nvPr>
            <p:ph type="body" sz="quarter" idx="11"/>
          </p:nvPr>
        </p:nvSpPr>
        <p:spPr>
          <a:xfrm>
            <a:off x="505005" y="1106905"/>
            <a:ext cx="10836764" cy="5365697"/>
          </a:xfrm>
        </p:spPr>
        <p:txBody>
          <a:bodyPr/>
          <a:lstStyle/>
          <a:p>
            <a:pPr>
              <a:lnSpc>
                <a:spcPct val="100000"/>
              </a:lnSpc>
            </a:pPr>
            <a:r>
              <a:rPr lang="en-US" dirty="0"/>
              <a:t>Help Us Spread the word!</a:t>
            </a:r>
            <a:br>
              <a:rPr lang="en-US" dirty="0"/>
            </a:br>
            <a:endParaRPr lang="en-US" sz="2000" i="1" dirty="0">
              <a:solidFill>
                <a:schemeClr val="accent5"/>
              </a:solidFill>
              <a:latin typeface="Montserrat ExtraBold"/>
              <a:ea typeface="Montserrat ExtraBold"/>
              <a:cs typeface="Montserrat ExtraBold"/>
              <a:sym typeface="Montserrat ExtraBold"/>
            </a:endParaRPr>
          </a:p>
          <a:p>
            <a:pPr>
              <a:lnSpc>
                <a:spcPct val="100000"/>
              </a:lnSpc>
            </a:pPr>
            <a:r>
              <a:rPr lang="en-US" sz="2400" dirty="0">
                <a:solidFill>
                  <a:schemeClr val="accent5"/>
                </a:solidFill>
                <a:latin typeface="GoodPro-News" panose="020B0604020101020102" pitchFamily="34" charset="0"/>
                <a:ea typeface="Montserrat ExtraBold"/>
                <a:cs typeface="Montserrat ExtraBold"/>
                <a:sym typeface="Montserrat ExtraBold"/>
                <a:hlinkClick r:id="rId3"/>
              </a:rPr>
              <a:t>https://www.suffolklibraries.co.uk/advice/health-and-wellbeing/menopause-and-me</a:t>
            </a:r>
            <a:endParaRPr lang="en-US" sz="2400" dirty="0">
              <a:solidFill>
                <a:schemeClr val="accent5"/>
              </a:solidFill>
              <a:latin typeface="GoodPro-News" panose="020B0604020101020102" pitchFamily="34" charset="0"/>
              <a:ea typeface="Montserrat ExtraBold"/>
              <a:cs typeface="Montserrat ExtraBold"/>
              <a:sym typeface="Montserrat ExtraBold"/>
            </a:endParaRPr>
          </a:p>
          <a:p>
            <a:pPr>
              <a:lnSpc>
                <a:spcPct val="100000"/>
              </a:lnSpc>
            </a:pPr>
            <a:br>
              <a:rPr lang="en-US" sz="2400" dirty="0">
                <a:solidFill>
                  <a:schemeClr val="accent5"/>
                </a:solidFill>
                <a:latin typeface="GoodPro-News" panose="020B0604020101020102" pitchFamily="34" charset="0"/>
                <a:ea typeface="Montserrat ExtraBold"/>
                <a:cs typeface="Montserrat ExtraBold"/>
                <a:sym typeface="Montserrat ExtraBold"/>
              </a:rPr>
            </a:br>
            <a:br>
              <a:rPr lang="en-US" sz="2400" dirty="0">
                <a:solidFill>
                  <a:schemeClr val="accent5"/>
                </a:solidFill>
                <a:latin typeface="GoodPro-News" panose="020B0604020101020102" pitchFamily="34" charset="0"/>
                <a:ea typeface="Montserrat ExtraBold"/>
                <a:cs typeface="Montserrat ExtraBold"/>
                <a:sym typeface="Montserrat ExtraBold"/>
              </a:rPr>
            </a:br>
            <a:r>
              <a:rPr lang="en-US" sz="2400" dirty="0">
                <a:solidFill>
                  <a:schemeClr val="accent5"/>
                </a:solidFill>
                <a:latin typeface="GoodPro-News" panose="020B0604020101020102" pitchFamily="34" charset="0"/>
                <a:ea typeface="Montserrat ExtraBold"/>
                <a:cs typeface="Montserrat ExtraBold"/>
                <a:sym typeface="Montserrat ExtraBold"/>
              </a:rPr>
              <a:t>Beth Fisher – Co-Project Lead, bethany.fisher@suffolklibraries.co.uk </a:t>
            </a:r>
          </a:p>
          <a:p>
            <a:pPr>
              <a:lnSpc>
                <a:spcPct val="100000"/>
              </a:lnSpc>
            </a:pPr>
            <a:endParaRPr lang="en-US" sz="2400" dirty="0">
              <a:solidFill>
                <a:schemeClr val="accent5"/>
              </a:solidFill>
              <a:latin typeface="GoodPro-News" panose="020B0604020101020102" pitchFamily="34" charset="0"/>
              <a:ea typeface="Montserrat ExtraBold"/>
              <a:cs typeface="Montserrat ExtraBold"/>
              <a:sym typeface="Montserrat ExtraBold"/>
            </a:endParaRPr>
          </a:p>
          <a:p>
            <a:pPr>
              <a:lnSpc>
                <a:spcPct val="100000"/>
              </a:lnSpc>
            </a:pPr>
            <a:r>
              <a:rPr lang="en-US" sz="2400" dirty="0">
                <a:solidFill>
                  <a:schemeClr val="accent5"/>
                </a:solidFill>
                <a:latin typeface="GoodPro-News" panose="020B0604020101020102" pitchFamily="34" charset="0"/>
                <a:ea typeface="Montserrat ExtraBold"/>
                <a:cs typeface="Montserrat ExtraBold"/>
                <a:sym typeface="Montserrat ExtraBold"/>
              </a:rPr>
              <a:t>Nicole Smith – Co-Project Lead, </a:t>
            </a:r>
            <a:r>
              <a:rPr lang="en-US" sz="2400" dirty="0">
                <a:solidFill>
                  <a:schemeClr val="accent5"/>
                </a:solidFill>
                <a:latin typeface="GoodPro-News" panose="020B0604020101020102" pitchFamily="34" charset="0"/>
                <a:ea typeface="Montserrat ExtraBold"/>
                <a:cs typeface="Montserrat ExtraBold"/>
                <a:sym typeface="Montserrat ExtraBold"/>
                <a:hlinkClick r:id="rId4"/>
              </a:rPr>
              <a:t>nicole.smith@suffolklibraries.co.uk</a:t>
            </a:r>
            <a:endParaRPr lang="en-US" sz="2400" dirty="0">
              <a:solidFill>
                <a:schemeClr val="accent5"/>
              </a:solidFill>
              <a:latin typeface="GoodPro-News" panose="020B0604020101020102" pitchFamily="34" charset="0"/>
              <a:ea typeface="Montserrat ExtraBold"/>
              <a:cs typeface="Montserrat ExtraBold"/>
              <a:sym typeface="Montserrat ExtraBold"/>
            </a:endParaRPr>
          </a:p>
          <a:p>
            <a:pPr>
              <a:lnSpc>
                <a:spcPct val="100000"/>
              </a:lnSpc>
            </a:pPr>
            <a:endParaRPr lang="en-US" sz="2400" dirty="0">
              <a:solidFill>
                <a:schemeClr val="accent5"/>
              </a:solidFill>
              <a:latin typeface="GoodPro-News" panose="020B0604020101020102" pitchFamily="34" charset="0"/>
              <a:ea typeface="Montserrat ExtraBold"/>
              <a:cs typeface="Montserrat ExtraBold"/>
              <a:sym typeface="Montserrat ExtraBold"/>
            </a:endParaRPr>
          </a:p>
          <a:p>
            <a:pPr>
              <a:lnSpc>
                <a:spcPct val="100000"/>
              </a:lnSpc>
            </a:pPr>
            <a:r>
              <a:rPr lang="en-US" sz="2400" dirty="0">
                <a:solidFill>
                  <a:schemeClr val="accent5"/>
                </a:solidFill>
                <a:latin typeface="GoodPro-News" panose="020B0604020101020102" pitchFamily="34" charset="0"/>
                <a:ea typeface="Montserrat ExtraBold"/>
                <a:cs typeface="Montserrat ExtraBold"/>
                <a:sym typeface="Montserrat ExtraBold"/>
              </a:rPr>
              <a:t>Jane Cox – Community Mental Health &amp; Wellbeing Manager, </a:t>
            </a:r>
            <a:r>
              <a:rPr lang="en-US" sz="2400" dirty="0">
                <a:solidFill>
                  <a:schemeClr val="accent5"/>
                </a:solidFill>
                <a:latin typeface="GoodPro-News" panose="020B0604020101020102" pitchFamily="34" charset="0"/>
                <a:ea typeface="Montserrat ExtraBold"/>
                <a:cs typeface="Montserrat ExtraBold"/>
                <a:sym typeface="Montserrat ExtraBold"/>
                <a:hlinkClick r:id="rId5"/>
              </a:rPr>
              <a:t>jane.cox@suffolklibraries.co.uk</a:t>
            </a:r>
            <a:r>
              <a:rPr lang="en-US" sz="2400" dirty="0">
                <a:solidFill>
                  <a:schemeClr val="accent5"/>
                </a:solidFill>
                <a:latin typeface="GoodPro-News" panose="020B0604020101020102" pitchFamily="34" charset="0"/>
                <a:ea typeface="Montserrat ExtraBold"/>
                <a:cs typeface="Montserrat ExtraBold"/>
                <a:sym typeface="Montserrat ExtraBold"/>
              </a:rPr>
              <a:t> </a:t>
            </a:r>
          </a:p>
          <a:p>
            <a:pPr>
              <a:lnSpc>
                <a:spcPct val="100000"/>
              </a:lnSpc>
            </a:pPr>
            <a:br>
              <a:rPr lang="en-US" sz="1600" dirty="0"/>
            </a:br>
            <a:endParaRPr lang="en-US" sz="1600" dirty="0"/>
          </a:p>
        </p:txBody>
      </p:sp>
    </p:spTree>
    <p:extLst>
      <p:ext uri="{BB962C8B-B14F-4D97-AF65-F5344CB8AC3E}">
        <p14:creationId xmlns:p14="http://schemas.microsoft.com/office/powerpoint/2010/main" val="348822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8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9715C1-7EF4-F4F8-7247-824DCC64E451}"/>
              </a:ext>
            </a:extLst>
          </p:cNvPr>
          <p:cNvSpPr>
            <a:spLocks noGrp="1"/>
          </p:cNvSpPr>
          <p:nvPr>
            <p:ph type="body" sz="quarter" idx="11"/>
          </p:nvPr>
        </p:nvSpPr>
        <p:spPr>
          <a:xfrm>
            <a:off x="537089" y="1637068"/>
            <a:ext cx="10479254" cy="4306531"/>
          </a:xfrm>
        </p:spPr>
        <p:txBody>
          <a:bodyPr/>
          <a:lstStyle/>
          <a:p>
            <a:r>
              <a:rPr lang="en-US" dirty="0"/>
              <a:t>The Story So Far…</a:t>
            </a:r>
          </a:p>
          <a:p>
            <a:pPr marL="285750" indent="-285750">
              <a:buFont typeface="Arial" panose="020B0604020202020204" pitchFamily="34" charset="0"/>
              <a:buChar char="•"/>
            </a:pPr>
            <a:r>
              <a:rPr lang="en-US" sz="1600" dirty="0"/>
              <a:t>Department for Health &amp; Social Care – VCSE Health and Wellbeing Fund 2022-2025</a:t>
            </a:r>
          </a:p>
          <a:p>
            <a:pPr marL="285750" indent="-285750">
              <a:buFont typeface="Arial" panose="020B0604020202020204" pitchFamily="34" charset="0"/>
              <a:buChar char="•"/>
            </a:pPr>
            <a:r>
              <a:rPr lang="en-US" sz="1600" dirty="0"/>
              <a:t>Coproduction December 2022-March 2023</a:t>
            </a:r>
          </a:p>
          <a:p>
            <a:pPr marL="285750" indent="-285750">
              <a:buFont typeface="Arial" panose="020B0604020202020204" pitchFamily="34" charset="0"/>
              <a:buChar char="•"/>
            </a:pPr>
            <a:r>
              <a:rPr lang="en-US" sz="1600" dirty="0"/>
              <a:t>Launch  </a:t>
            </a:r>
            <a:br>
              <a:rPr lang="en-US" sz="1400" dirty="0"/>
            </a:br>
            <a:endParaRPr lang="en-US" sz="1400" dirty="0"/>
          </a:p>
        </p:txBody>
      </p:sp>
    </p:spTree>
    <p:extLst>
      <p:ext uri="{BB962C8B-B14F-4D97-AF65-F5344CB8AC3E}">
        <p14:creationId xmlns:p14="http://schemas.microsoft.com/office/powerpoint/2010/main" val="262836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A51D37-3680-EC6D-125A-F468288EF90B}"/>
              </a:ext>
            </a:extLst>
          </p:cNvPr>
          <p:cNvSpPr>
            <a:spLocks noGrp="1"/>
          </p:cNvSpPr>
          <p:nvPr>
            <p:ph type="body" sz="quarter" idx="11"/>
          </p:nvPr>
        </p:nvSpPr>
        <p:spPr>
          <a:xfrm>
            <a:off x="505005" y="385397"/>
            <a:ext cx="10836764" cy="6087205"/>
          </a:xfrm>
        </p:spPr>
        <p:txBody>
          <a:bodyPr/>
          <a:lstStyle/>
          <a:p>
            <a:pPr>
              <a:lnSpc>
                <a:spcPct val="100000"/>
              </a:lnSpc>
            </a:pPr>
            <a:r>
              <a:rPr lang="en-US" dirty="0"/>
              <a:t>Co-Production Activity</a:t>
            </a:r>
            <a:br>
              <a:rPr lang="en-US" dirty="0"/>
            </a:br>
            <a:r>
              <a:rPr lang="en-US" sz="1600" dirty="0"/>
              <a:t>Consultation aims - to understand: </a:t>
            </a:r>
            <a:br>
              <a:rPr lang="en-US" sz="1600" dirty="0"/>
            </a:br>
            <a:r>
              <a:rPr lang="en-US" sz="1600" dirty="0"/>
              <a:t>1. Current levels of knowledge and understanding of (peri)menopause  </a:t>
            </a:r>
            <a:br>
              <a:rPr lang="en-US" sz="1600" dirty="0"/>
            </a:br>
            <a:r>
              <a:rPr lang="en-US" sz="1600" dirty="0"/>
              <a:t>2. Impact of (peri)menopause (particularly on career and the workplace) </a:t>
            </a:r>
          </a:p>
          <a:p>
            <a:pPr>
              <a:lnSpc>
                <a:spcPct val="100000"/>
              </a:lnSpc>
            </a:pPr>
            <a:r>
              <a:rPr lang="en-US" sz="1600" dirty="0"/>
              <a:t>3. Support needs - what is already in place, what else is needed, and what format should this take? </a:t>
            </a:r>
            <a:br>
              <a:rPr lang="en-US" sz="1600" dirty="0"/>
            </a:br>
            <a:br>
              <a:rPr lang="en-US" sz="1600" dirty="0"/>
            </a:br>
            <a:r>
              <a:rPr lang="en-US" sz="1600" u="sng" dirty="0">
                <a:latin typeface="GoodPro-News" panose="020B0604020101020102" pitchFamily="34" charset="0"/>
              </a:rPr>
              <a:t>Lived Experience:</a:t>
            </a:r>
            <a:br>
              <a:rPr lang="en-US" sz="1600" dirty="0">
                <a:latin typeface="GoodPro-News" panose="020B0604020101020102" pitchFamily="34" charset="0"/>
              </a:rPr>
            </a:br>
            <a:br>
              <a:rPr lang="en-US" sz="1600" dirty="0">
                <a:latin typeface="GoodPro-News" panose="020B0604020101020102" pitchFamily="34" charset="0"/>
              </a:rPr>
            </a:br>
            <a:r>
              <a:rPr lang="en-US" sz="1600" i="1" dirty="0">
                <a:solidFill>
                  <a:schemeClr val="tx1"/>
                </a:solidFill>
                <a:latin typeface="GoodPro-News" panose="020B0604020101020102" pitchFamily="34" charset="0"/>
                <a:ea typeface="Montserrat ExtraBold"/>
                <a:cs typeface="Montserrat ExtraBold"/>
                <a:sym typeface="Montserrat ExtraBold"/>
              </a:rPr>
              <a:t>“You are made to feel inadequate for finding symptoms affecting your ability to deliver on work demands in some jobs. There is an expectation you will just get on with it.”</a:t>
            </a:r>
            <a:br>
              <a:rPr lang="en-US" sz="1600" i="1" dirty="0">
                <a:solidFill>
                  <a:schemeClr val="tx1"/>
                </a:solidFill>
                <a:latin typeface="GoodPro-News" panose="020B0604020101020102" pitchFamily="34" charset="0"/>
                <a:ea typeface="Montserrat ExtraBold"/>
                <a:cs typeface="Montserrat ExtraBold"/>
                <a:sym typeface="Montserrat ExtraBold"/>
              </a:rPr>
            </a:br>
            <a:br>
              <a:rPr lang="en-US" sz="1600" i="1" dirty="0">
                <a:solidFill>
                  <a:schemeClr val="tx1"/>
                </a:solidFill>
                <a:latin typeface="GoodPro-News" panose="020B0604020101020102" pitchFamily="34" charset="0"/>
                <a:ea typeface="Montserrat ExtraBold"/>
                <a:cs typeface="Montserrat ExtraBold"/>
                <a:sym typeface="Montserrat ExtraBold"/>
              </a:rPr>
            </a:br>
            <a:r>
              <a:rPr lang="en-US" sz="1600" i="1" dirty="0">
                <a:solidFill>
                  <a:schemeClr val="tx1"/>
                </a:solidFill>
                <a:latin typeface="GoodPro-News" panose="020B0604020101020102" pitchFamily="34" charset="0"/>
                <a:ea typeface="Montserrat ExtraBold"/>
                <a:cs typeface="Montserrat ExtraBold"/>
                <a:sym typeface="Montserrat ExtraBold"/>
              </a:rPr>
              <a:t>“I had a mental breakdown and changed career as a result of peri-menopausal anxiety and depression.”  </a:t>
            </a:r>
            <a:br>
              <a:rPr lang="en-US" sz="1600" i="1" dirty="0">
                <a:solidFill>
                  <a:schemeClr val="tx1"/>
                </a:solidFill>
                <a:latin typeface="GoodPro-News" panose="020B0604020101020102" pitchFamily="34" charset="0"/>
                <a:ea typeface="Montserrat ExtraBold"/>
                <a:cs typeface="Montserrat ExtraBold"/>
                <a:sym typeface="Montserrat ExtraBold"/>
              </a:rPr>
            </a:br>
            <a:br>
              <a:rPr lang="en-US" sz="1600" i="1" dirty="0">
                <a:solidFill>
                  <a:schemeClr val="tx1"/>
                </a:solidFill>
                <a:latin typeface="GoodPro-News" panose="020B0604020101020102" pitchFamily="34" charset="0"/>
                <a:ea typeface="Montserrat ExtraBold"/>
                <a:cs typeface="Montserrat ExtraBold"/>
                <a:sym typeface="Montserrat ExtraBold"/>
              </a:rPr>
            </a:br>
            <a:r>
              <a:rPr lang="en-US" sz="1600" i="1" dirty="0">
                <a:solidFill>
                  <a:schemeClr val="tx1"/>
                </a:solidFill>
                <a:latin typeface="GoodPro-News" panose="020B0604020101020102" pitchFamily="34" charset="0"/>
                <a:ea typeface="Montserrat ExtraBold"/>
                <a:cs typeface="Montserrat ExtraBold"/>
                <a:sym typeface="Montserrat ExtraBold"/>
              </a:rPr>
              <a:t>“Trouble with sleep impacted most areas of my life at the time - work, social occasions, relationships. My mental health really deteriorated until this was resolved - with time and adaptations.”</a:t>
            </a:r>
            <a:endParaRPr lang="en-US" sz="1600" dirty="0">
              <a:solidFill>
                <a:schemeClr val="tx1"/>
              </a:solidFill>
              <a:latin typeface="GoodPro-News" panose="020B0604020101020102" pitchFamily="34" charset="0"/>
            </a:endParaRPr>
          </a:p>
          <a:p>
            <a:pPr>
              <a:lnSpc>
                <a:spcPct val="100000"/>
              </a:lnSpc>
            </a:pPr>
            <a:br>
              <a:rPr lang="en-US" sz="2000" i="1" dirty="0">
                <a:solidFill>
                  <a:schemeClr val="tx1"/>
                </a:solidFill>
                <a:latin typeface="Montserrat ExtraBold"/>
                <a:ea typeface="Montserrat ExtraBold"/>
                <a:cs typeface="Montserrat ExtraBold"/>
                <a:sym typeface="Montserrat ExtraBold"/>
              </a:rPr>
            </a:br>
            <a:r>
              <a:rPr lang="en-US" sz="1600" i="1" dirty="0">
                <a:solidFill>
                  <a:schemeClr val="tx1"/>
                </a:solidFill>
                <a:latin typeface="GoodPro-News" panose="020B0604020101020102" pitchFamily="34" charset="0"/>
                <a:ea typeface="Montserrat ExtraBold"/>
                <a:cs typeface="Montserrat ExtraBold"/>
                <a:sym typeface="Montserrat ExtraBold"/>
              </a:rPr>
              <a:t>“I took early retirement as I felt that I couldn’t continue in my stressful managerial role. I had brain fog, exhaustion and anxiety. I couldn’t sleep, couldn’t concentrate and generally couldn’t cope.”</a:t>
            </a:r>
            <a:endParaRPr lang="en-US" sz="1600" dirty="0">
              <a:solidFill>
                <a:schemeClr val="tx1"/>
              </a:solidFill>
              <a:latin typeface="GoodPro-News" panose="020B0604020101020102" pitchFamily="34" charset="0"/>
            </a:endParaRPr>
          </a:p>
          <a:p>
            <a:pPr>
              <a:lnSpc>
                <a:spcPct val="100000"/>
              </a:lnSpc>
            </a:pPr>
            <a:endParaRPr lang="en-US" sz="2000" i="1" dirty="0">
              <a:solidFill>
                <a:schemeClr val="accent5"/>
              </a:solidFill>
              <a:latin typeface="Montserrat ExtraBold"/>
              <a:ea typeface="Montserrat ExtraBold"/>
              <a:cs typeface="Montserrat ExtraBold"/>
              <a:sym typeface="Montserrat ExtraBold"/>
            </a:endParaRPr>
          </a:p>
          <a:p>
            <a:pPr>
              <a:lnSpc>
                <a:spcPct val="100000"/>
              </a:lnSpc>
            </a:pPr>
            <a:endParaRPr lang="en-US" sz="1900" i="1" dirty="0">
              <a:solidFill>
                <a:schemeClr val="accent5"/>
              </a:solidFill>
              <a:latin typeface="Montserrat ExtraBold"/>
              <a:ea typeface="Montserrat ExtraBold"/>
              <a:cs typeface="Montserrat ExtraBold"/>
              <a:sym typeface="Montserrat ExtraBold"/>
            </a:endParaRPr>
          </a:p>
          <a:p>
            <a:pPr>
              <a:lnSpc>
                <a:spcPct val="100000"/>
              </a:lnSpc>
            </a:pPr>
            <a:br>
              <a:rPr lang="en-US" sz="1600" dirty="0"/>
            </a:br>
            <a:endParaRPr lang="en-US" sz="1600" dirty="0"/>
          </a:p>
        </p:txBody>
      </p:sp>
    </p:spTree>
    <p:extLst>
      <p:ext uri="{BB962C8B-B14F-4D97-AF65-F5344CB8AC3E}">
        <p14:creationId xmlns:p14="http://schemas.microsoft.com/office/powerpoint/2010/main" val="389376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804507-B92B-A142-5ED3-461817C0E248}"/>
              </a:ext>
            </a:extLst>
          </p:cNvPr>
          <p:cNvSpPr>
            <a:spLocks noGrp="1"/>
          </p:cNvSpPr>
          <p:nvPr>
            <p:ph type="body" sz="quarter" idx="11"/>
          </p:nvPr>
        </p:nvSpPr>
        <p:spPr>
          <a:xfrm>
            <a:off x="537089" y="974945"/>
            <a:ext cx="10676343" cy="4908110"/>
          </a:xfrm>
        </p:spPr>
        <p:txBody>
          <a:bodyPr/>
          <a:lstStyle/>
          <a:p>
            <a:r>
              <a:rPr lang="en-US" dirty="0"/>
              <a:t>Co-Production Activity</a:t>
            </a:r>
          </a:p>
          <a:p>
            <a:pPr>
              <a:lnSpc>
                <a:spcPct val="100000"/>
              </a:lnSpc>
            </a:pPr>
            <a:r>
              <a:rPr lang="en-US" sz="1600" u="sng" dirty="0">
                <a:latin typeface="GoodPro-News" panose="020B0604020101020102" pitchFamily="34" charset="0"/>
              </a:rPr>
              <a:t>Employers:</a:t>
            </a:r>
            <a:r>
              <a:rPr lang="en-US" sz="1600" dirty="0">
                <a:latin typeface="GoodPro-News" panose="020B0604020101020102" pitchFamily="34" charset="0"/>
              </a:rPr>
              <a:t> </a:t>
            </a:r>
            <a:br>
              <a:rPr lang="en-US" sz="1600" dirty="0">
                <a:latin typeface="GoodPro-News" panose="020B0604020101020102" pitchFamily="34" charset="0"/>
              </a:rPr>
            </a:br>
            <a:r>
              <a:rPr lang="en-US" sz="1600" i="1" dirty="0">
                <a:solidFill>
                  <a:schemeClr val="tx1"/>
                </a:solidFill>
                <a:latin typeface="GoodPro-News" panose="020B0604020101020102" pitchFamily="34" charset="0"/>
                <a:ea typeface="Montserrat ExtraBold"/>
                <a:cs typeface="Montserrat ExtraBold"/>
                <a:sym typeface="Montserrat ExtraBold"/>
              </a:rPr>
              <a:t>“Several staff are reaching a point where the (peri)menopause is starting to affect them, and our organisation is more female than male…We need to understand it to be able to support them further.”</a:t>
            </a:r>
          </a:p>
          <a:p>
            <a:pPr>
              <a:lnSpc>
                <a:spcPct val="100000"/>
              </a:lnSpc>
            </a:pPr>
            <a:endParaRPr lang="en-US" sz="1600" i="1" dirty="0">
              <a:solidFill>
                <a:schemeClr val="tx1"/>
              </a:solidFill>
              <a:latin typeface="GoodPro-News" panose="020B0604020101020102" pitchFamily="34" charset="0"/>
              <a:ea typeface="Montserrat ExtraBold"/>
              <a:cs typeface="Montserrat ExtraBold"/>
              <a:sym typeface="Montserrat ExtraBold"/>
            </a:endParaRPr>
          </a:p>
          <a:p>
            <a:pPr>
              <a:lnSpc>
                <a:spcPct val="100000"/>
              </a:lnSpc>
            </a:pPr>
            <a:r>
              <a:rPr lang="en-US" sz="1600" i="1" dirty="0">
                <a:solidFill>
                  <a:schemeClr val="tx1"/>
                </a:solidFill>
                <a:latin typeface="GoodPro-News" panose="020B0604020101020102" pitchFamily="34" charset="0"/>
                <a:ea typeface="Montserrat ExtraBold"/>
                <a:cs typeface="Montserrat ExtraBold"/>
                <a:sym typeface="Montserrat ExtraBold"/>
              </a:rPr>
              <a:t>“We need buy in from all staff - despite this issue affecting over half our staff at some point in their lives - it is not seen as a priority.”</a:t>
            </a:r>
          </a:p>
          <a:p>
            <a:pPr>
              <a:lnSpc>
                <a:spcPct val="100000"/>
              </a:lnSpc>
            </a:pPr>
            <a:br>
              <a:rPr lang="en-US" sz="1600" dirty="0">
                <a:latin typeface="GoodPro-News" panose="020B0604020101020102" pitchFamily="34" charset="0"/>
              </a:rPr>
            </a:br>
            <a:r>
              <a:rPr lang="en-US" sz="1600" b="1" dirty="0">
                <a:latin typeface="GoodPro-News" panose="020B0604020101020102" pitchFamily="34" charset="0"/>
              </a:rPr>
              <a:t>Three Words to sum up your</a:t>
            </a:r>
            <a:br>
              <a:rPr lang="en-US" sz="1600" b="1" dirty="0">
                <a:latin typeface="GoodPro-News" panose="020B0604020101020102" pitchFamily="34" charset="0"/>
              </a:rPr>
            </a:br>
            <a:r>
              <a:rPr lang="en-US" sz="1600" b="1" dirty="0">
                <a:latin typeface="GoodPro-News" panose="020B0604020101020102" pitchFamily="34" charset="0"/>
              </a:rPr>
              <a:t>(peri)menopause experience</a:t>
            </a:r>
          </a:p>
        </p:txBody>
      </p:sp>
      <p:pic>
        <p:nvPicPr>
          <p:cNvPr id="3" name="Google Shape;153;p21">
            <a:extLst>
              <a:ext uri="{FF2B5EF4-FFF2-40B4-BE49-F238E27FC236}">
                <a16:creationId xmlns:a16="http://schemas.microsoft.com/office/drawing/2014/main" id="{DFC6E082-1C5C-5E32-3E46-C38BCDCC959C}"/>
              </a:ext>
            </a:extLst>
          </p:cNvPr>
          <p:cNvPicPr preferRelativeResize="0"/>
          <p:nvPr/>
        </p:nvPicPr>
        <p:blipFill rotWithShape="1">
          <a:blip r:embed="rId3">
            <a:alphaModFix/>
          </a:blip>
          <a:srcRect l="13748" t="9516" r="12177" b="16133"/>
          <a:stretch/>
        </p:blipFill>
        <p:spPr>
          <a:xfrm>
            <a:off x="3405187" y="3796943"/>
            <a:ext cx="5381625" cy="2847975"/>
          </a:xfrm>
          <a:prstGeom prst="rect">
            <a:avLst/>
          </a:prstGeom>
          <a:noFill/>
          <a:ln>
            <a:noFill/>
          </a:ln>
        </p:spPr>
      </p:pic>
    </p:spTree>
    <p:extLst>
      <p:ext uri="{BB962C8B-B14F-4D97-AF65-F5344CB8AC3E}">
        <p14:creationId xmlns:p14="http://schemas.microsoft.com/office/powerpoint/2010/main" val="223062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BD5422-0CEF-5707-9D0D-F04C82328654}"/>
              </a:ext>
            </a:extLst>
          </p:cNvPr>
          <p:cNvSpPr>
            <a:spLocks noGrp="1"/>
          </p:cNvSpPr>
          <p:nvPr>
            <p:ph type="body" sz="quarter" idx="11"/>
          </p:nvPr>
        </p:nvSpPr>
        <p:spPr>
          <a:xfrm>
            <a:off x="709702" y="864411"/>
            <a:ext cx="10772595" cy="5084573"/>
          </a:xfrm>
        </p:spPr>
        <p:txBody>
          <a:bodyPr/>
          <a:lstStyle/>
          <a:p>
            <a:pPr>
              <a:lnSpc>
                <a:spcPct val="100000"/>
              </a:lnSpc>
            </a:pPr>
            <a:r>
              <a:rPr lang="en-US" dirty="0"/>
              <a:t>The Project</a:t>
            </a:r>
            <a:br>
              <a:rPr lang="en-US" dirty="0"/>
            </a:br>
            <a:endParaRPr lang="en-US" sz="1600" dirty="0"/>
          </a:p>
          <a:p>
            <a:pPr>
              <a:lnSpc>
                <a:spcPct val="100000"/>
              </a:lnSpc>
            </a:pPr>
            <a:r>
              <a:rPr lang="en-US" sz="1600" dirty="0"/>
              <a:t>SME Employers</a:t>
            </a:r>
            <a:br>
              <a:rPr lang="en-US" sz="1600" dirty="0"/>
            </a:br>
            <a:r>
              <a:rPr lang="en-US" sz="1600" dirty="0">
                <a:latin typeface="GoodPro-News" panose="020B0604020101020102" pitchFamily="34" charset="0"/>
              </a:rPr>
              <a:t>Employers Pledge</a:t>
            </a:r>
            <a:br>
              <a:rPr lang="en-US" sz="1600" dirty="0">
                <a:latin typeface="GoodPro-News" panose="020B0604020101020102" pitchFamily="34" charset="0"/>
              </a:rPr>
            </a:br>
            <a:r>
              <a:rPr lang="en-US" sz="1600" dirty="0">
                <a:latin typeface="GoodPro-News" panose="020B0604020101020102" pitchFamily="34" charset="0"/>
              </a:rPr>
              <a:t>Fully Funded Training with Suffolk Mind</a:t>
            </a:r>
            <a:br>
              <a:rPr lang="en-US" sz="1600" dirty="0">
                <a:latin typeface="GoodPro-News" panose="020B0604020101020102" pitchFamily="34" charset="0"/>
              </a:rPr>
            </a:br>
            <a:r>
              <a:rPr lang="en-US" sz="1600" dirty="0">
                <a:latin typeface="GoodPro-News" panose="020B0604020101020102" pitchFamily="34" charset="0"/>
              </a:rPr>
              <a:t>(Peri)menopause Policy</a:t>
            </a:r>
            <a:br>
              <a:rPr lang="en-US" sz="1600" dirty="0">
                <a:latin typeface="GoodPro-News" panose="020B0604020101020102" pitchFamily="34" charset="0"/>
              </a:rPr>
            </a:br>
            <a:r>
              <a:rPr lang="en-US" sz="1600" dirty="0">
                <a:latin typeface="GoodPro-News" panose="020B0604020101020102" pitchFamily="34" charset="0"/>
              </a:rPr>
              <a:t>Open &amp; Honest Conversation </a:t>
            </a:r>
          </a:p>
          <a:p>
            <a:pPr>
              <a:lnSpc>
                <a:spcPct val="100000"/>
              </a:lnSpc>
            </a:pPr>
            <a:br>
              <a:rPr lang="en-US" sz="1600" dirty="0"/>
            </a:br>
            <a:r>
              <a:rPr lang="en-US" sz="1600" dirty="0"/>
              <a:t>People with Lived Experience</a:t>
            </a:r>
            <a:br>
              <a:rPr lang="en-US" sz="1600" dirty="0"/>
            </a:br>
            <a:r>
              <a:rPr lang="en-US" sz="1600" dirty="0">
                <a:latin typeface="GoodPro-News" panose="020B0604020101020102" pitchFamily="34" charset="0"/>
              </a:rPr>
              <a:t>Fully Funded six module course with Suffolk Mind</a:t>
            </a:r>
            <a:br>
              <a:rPr lang="en-US" sz="1600" dirty="0">
                <a:latin typeface="GoodPro-News" panose="020B0604020101020102" pitchFamily="34" charset="0"/>
              </a:rPr>
            </a:br>
            <a:r>
              <a:rPr lang="en-US" sz="1600" dirty="0">
                <a:latin typeface="GoodPro-News" panose="020B0604020101020102" pitchFamily="34" charset="0"/>
              </a:rPr>
              <a:t>M-Powered Groups </a:t>
            </a:r>
            <a:br>
              <a:rPr lang="en-US" sz="1600" dirty="0">
                <a:latin typeface="GoodPro-News" panose="020B0604020101020102" pitchFamily="34" charset="0"/>
              </a:rPr>
            </a:br>
            <a:r>
              <a:rPr lang="en-US" sz="1600" dirty="0">
                <a:latin typeface="GoodPro-News" panose="020B0604020101020102" pitchFamily="34" charset="0"/>
              </a:rPr>
              <a:t>Work Well Support with Suffolk Mind (one year only)</a:t>
            </a:r>
            <a:br>
              <a:rPr lang="en-US" sz="1600" dirty="0">
                <a:latin typeface="GoodPro-News" panose="020B0604020101020102" pitchFamily="34" charset="0"/>
              </a:rPr>
            </a:br>
            <a:br>
              <a:rPr lang="en-US" sz="1600" dirty="0"/>
            </a:br>
            <a:r>
              <a:rPr lang="en-US" sz="1600" dirty="0"/>
              <a:t>Both Employers and People With Lived Experience</a:t>
            </a:r>
            <a:br>
              <a:rPr lang="en-US" sz="1600" dirty="0"/>
            </a:br>
            <a:r>
              <a:rPr lang="en-US" sz="1600" dirty="0">
                <a:latin typeface="GoodPro-News" panose="020B0604020101020102" pitchFamily="34" charset="0"/>
              </a:rPr>
              <a:t>Resources</a:t>
            </a:r>
            <a:br>
              <a:rPr lang="en-US" sz="1600" dirty="0">
                <a:latin typeface="GoodPro-News" panose="020B0604020101020102" pitchFamily="34" charset="0"/>
              </a:rPr>
            </a:br>
            <a:r>
              <a:rPr lang="en-US" sz="1600" dirty="0">
                <a:latin typeface="GoodPro-News" panose="020B0604020101020102" pitchFamily="34" charset="0"/>
              </a:rPr>
              <a:t>Recommended reading</a:t>
            </a:r>
            <a:br>
              <a:rPr lang="en-US" sz="1600" dirty="0">
                <a:latin typeface="GoodPro-News" panose="020B0604020101020102" pitchFamily="34" charset="0"/>
              </a:rPr>
            </a:br>
            <a:r>
              <a:rPr lang="en-US" sz="1600" dirty="0">
                <a:latin typeface="GoodPro-News" panose="020B0604020101020102" pitchFamily="34" charset="0"/>
              </a:rPr>
              <a:t>Useful links  </a:t>
            </a:r>
            <a:br>
              <a:rPr lang="en-US" sz="1600" dirty="0">
                <a:latin typeface="GoodPro-News" panose="020B0604020101020102" pitchFamily="34" charset="0"/>
              </a:rPr>
            </a:br>
            <a:endParaRPr lang="en-US" dirty="0">
              <a:latin typeface="GoodPro-News" panose="020B0604020101020102" pitchFamily="34" charset="0"/>
            </a:endParaRPr>
          </a:p>
        </p:txBody>
      </p:sp>
    </p:spTree>
    <p:extLst>
      <p:ext uri="{BB962C8B-B14F-4D97-AF65-F5344CB8AC3E}">
        <p14:creationId xmlns:p14="http://schemas.microsoft.com/office/powerpoint/2010/main" val="364978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15794-2660-931D-C2D1-EB540399540F}"/>
              </a:ext>
            </a:extLst>
          </p:cNvPr>
          <p:cNvSpPr>
            <a:spLocks noGrp="1"/>
          </p:cNvSpPr>
          <p:nvPr>
            <p:ph type="body" sz="quarter" idx="11"/>
          </p:nvPr>
        </p:nvSpPr>
        <p:spPr>
          <a:xfrm>
            <a:off x="541260" y="594331"/>
            <a:ext cx="11109479" cy="5726258"/>
          </a:xfrm>
        </p:spPr>
        <p:txBody>
          <a:bodyPr/>
          <a:lstStyle/>
          <a:p>
            <a:pPr algn="l">
              <a:lnSpc>
                <a:spcPct val="100000"/>
              </a:lnSpc>
            </a:pPr>
            <a:r>
              <a:rPr lang="en-US" dirty="0"/>
              <a:t>SME Employers</a:t>
            </a:r>
            <a:br>
              <a:rPr lang="en-US" sz="1600" dirty="0"/>
            </a:br>
            <a:r>
              <a:rPr lang="en-US" sz="1600" b="1" i="0" dirty="0">
                <a:effectLst/>
                <a:latin typeface="GoodPro-News" panose="020B0604020101020102" pitchFamily="34" charset="0"/>
              </a:rPr>
              <a:t>The Menopause &amp; Me pledge </a:t>
            </a:r>
            <a:r>
              <a:rPr lang="en-US" sz="1600" b="0" i="0" dirty="0">
                <a:effectLst/>
                <a:latin typeface="GoodPro-News" panose="020B0604020101020102" pitchFamily="34" charset="0"/>
              </a:rPr>
              <a:t>is intended to not only serve as an act of commitment to support colleagues experiencing the menopause, but it is also an opportunity to access support and resources to help you do this.</a:t>
            </a:r>
          </a:p>
          <a:p>
            <a:pPr algn="l">
              <a:lnSpc>
                <a:spcPct val="100000"/>
              </a:lnSpc>
            </a:pPr>
            <a:br>
              <a:rPr lang="en-US" sz="1600" b="0" i="0" dirty="0">
                <a:effectLst/>
                <a:latin typeface="GoodPro-News" panose="020B0604020101020102" pitchFamily="34" charset="0"/>
              </a:rPr>
            </a:br>
            <a:br>
              <a:rPr lang="en-US" sz="1600" b="0" i="0" dirty="0">
                <a:effectLst/>
                <a:latin typeface="GoodPro-News" panose="020B0604020101020102" pitchFamily="34" charset="0"/>
              </a:rPr>
            </a:br>
            <a:r>
              <a:rPr lang="en-US" sz="1600" b="0" i="0" dirty="0">
                <a:effectLst/>
                <a:latin typeface="GoodPro-News" panose="020B0604020101020102" pitchFamily="34" charset="0"/>
              </a:rPr>
              <a:t>Through recognising and supporting people experiencing menopausal symptoms in your workplace, business can benefit by:</a:t>
            </a:r>
            <a:br>
              <a:rPr lang="en-US" sz="1600" b="0" i="0" dirty="0">
                <a:effectLst/>
                <a:latin typeface="GoodPro-News" panose="020B0604020101020102" pitchFamily="34" charset="0"/>
              </a:rPr>
            </a:br>
            <a:endParaRPr lang="en-US" sz="1600" b="0" i="0" dirty="0">
              <a:effectLst/>
              <a:latin typeface="GoodPro-News" panose="020B0604020101020102" pitchFamily="34" charset="0"/>
            </a:endParaRPr>
          </a:p>
          <a:p>
            <a:pPr algn="l">
              <a:lnSpc>
                <a:spcPct val="100000"/>
              </a:lnSpc>
              <a:buFont typeface="Arial" panose="020B0604020202020204" pitchFamily="34" charset="0"/>
              <a:buChar char="•"/>
            </a:pPr>
            <a:r>
              <a:rPr lang="en-US" sz="1600" b="0" i="0" dirty="0">
                <a:effectLst/>
                <a:latin typeface="GoodPro-News" panose="020B0604020101020102" pitchFamily="34" charset="0"/>
              </a:rPr>
              <a:t>Promoting themself as a desirable employer with an age and gender inclusive workforce</a:t>
            </a:r>
          </a:p>
          <a:p>
            <a:pPr algn="l">
              <a:lnSpc>
                <a:spcPct val="100000"/>
              </a:lnSpc>
              <a:buFont typeface="Arial" panose="020B0604020202020204" pitchFamily="34" charset="0"/>
              <a:buChar char="•"/>
            </a:pPr>
            <a:r>
              <a:rPr lang="en-US" sz="1600" b="0" i="0" dirty="0">
                <a:effectLst/>
                <a:latin typeface="GoodPro-News" panose="020B0604020101020102" pitchFamily="34" charset="0"/>
              </a:rPr>
              <a:t>Retaining a skilled and experienced workforce</a:t>
            </a:r>
          </a:p>
          <a:p>
            <a:pPr algn="l">
              <a:lnSpc>
                <a:spcPct val="100000"/>
              </a:lnSpc>
              <a:buFont typeface="Arial" panose="020B0604020202020204" pitchFamily="34" charset="0"/>
              <a:buChar char="•"/>
            </a:pPr>
            <a:r>
              <a:rPr lang="en-US" sz="1600" b="0" i="0" dirty="0">
                <a:effectLst/>
                <a:latin typeface="GoodPro-News" panose="020B0604020101020102" pitchFamily="34" charset="0"/>
              </a:rPr>
              <a:t>Employing a workforce who feel supported and in return demonstrate increased engagement and loyalty</a:t>
            </a:r>
          </a:p>
          <a:p>
            <a:pPr algn="l">
              <a:lnSpc>
                <a:spcPct val="100000"/>
              </a:lnSpc>
              <a:buFont typeface="Arial" panose="020B0604020202020204" pitchFamily="34" charset="0"/>
              <a:buChar char="•"/>
            </a:pPr>
            <a:r>
              <a:rPr lang="en-US" sz="1600" b="0" i="0" dirty="0">
                <a:effectLst/>
                <a:latin typeface="GoodPro-News" panose="020B0604020101020102" pitchFamily="34" charset="0"/>
              </a:rPr>
              <a:t>Reducing staff turnover and associated expenses</a:t>
            </a:r>
          </a:p>
          <a:p>
            <a:pPr algn="l">
              <a:lnSpc>
                <a:spcPct val="100000"/>
              </a:lnSpc>
              <a:buFont typeface="Arial" panose="020B0604020202020204" pitchFamily="34" charset="0"/>
              <a:buChar char="•"/>
            </a:pPr>
            <a:r>
              <a:rPr lang="en-US" sz="1600" b="0" i="0" dirty="0">
                <a:effectLst/>
                <a:latin typeface="GoodPro-News" panose="020B0604020101020102" pitchFamily="34" charset="0"/>
              </a:rPr>
              <a:t>Promoting their organisation as one which operates non-discriminatory practice(s) and is against gendered ageism.</a:t>
            </a:r>
          </a:p>
          <a:p>
            <a:pPr algn="l">
              <a:lnSpc>
                <a:spcPct val="100000"/>
              </a:lnSpc>
            </a:pPr>
            <a:r>
              <a:rPr lang="en-US" sz="1600" b="0" i="0" dirty="0">
                <a:effectLst/>
                <a:latin typeface="GoodPro-News" panose="020B0604020101020102" pitchFamily="34" charset="0"/>
              </a:rPr>
              <a:t>By signing the pledge, employers are not only demonstrating their commitment to their own staff's wellbeing but can showcase this publicly by being added to our virtual wall of pledged partners and by including the Menopause and Me stamp on their own website.</a:t>
            </a:r>
          </a:p>
          <a:p>
            <a:pPr algn="l">
              <a:lnSpc>
                <a:spcPct val="100000"/>
              </a:lnSpc>
            </a:pPr>
            <a:r>
              <a:rPr lang="en-US" sz="1600" b="0" i="0" dirty="0">
                <a:effectLst/>
                <a:latin typeface="GoodPro-News" panose="020B0604020101020102" pitchFamily="34" charset="0"/>
              </a:rPr>
              <a:t>Sign our Employer’s Pledge and show the world that you are an organisation who cares for, supports and wants to retain valuable members of your team.</a:t>
            </a:r>
          </a:p>
          <a:p>
            <a:pPr algn="l">
              <a:lnSpc>
                <a:spcPct val="100000"/>
              </a:lnSpc>
              <a:buFont typeface="Arial" panose="020B0604020202020204" pitchFamily="34" charset="0"/>
              <a:buChar char="•"/>
            </a:pPr>
            <a:endParaRPr lang="en-US" sz="1600" b="0" i="0" dirty="0">
              <a:effectLst/>
              <a:latin typeface="GoodPro-News" panose="020B0604020101020102" pitchFamily="34" charset="0"/>
            </a:endParaRPr>
          </a:p>
          <a:p>
            <a:pPr>
              <a:lnSpc>
                <a:spcPct val="100000"/>
              </a:lnSpc>
            </a:pPr>
            <a:endParaRPr lang="en-US" sz="1600" dirty="0">
              <a:latin typeface="GoodPro-News" panose="020B0604020101020102" pitchFamily="34" charset="0"/>
            </a:endParaRPr>
          </a:p>
          <a:p>
            <a:pPr>
              <a:lnSpc>
                <a:spcPct val="100000"/>
              </a:lnSpc>
            </a:pPr>
            <a:endParaRPr lang="en-US" sz="1600" dirty="0">
              <a:latin typeface="GoodPro-News" panose="020B0604020101020102" pitchFamily="34" charset="0"/>
            </a:endParaRPr>
          </a:p>
          <a:p>
            <a:pPr>
              <a:lnSpc>
                <a:spcPct val="100000"/>
              </a:lnSpc>
            </a:pPr>
            <a:endParaRPr lang="en-US" sz="1600" dirty="0">
              <a:latin typeface="GoodPro-News" panose="020B0604020101020102" pitchFamily="34" charset="0"/>
            </a:endParaRPr>
          </a:p>
          <a:p>
            <a:pPr>
              <a:lnSpc>
                <a:spcPct val="100000"/>
              </a:lnSpc>
            </a:pPr>
            <a:endParaRPr lang="en-US" sz="1600" dirty="0">
              <a:latin typeface="GoodPro-News" panose="020B0604020101020102" pitchFamily="34" charset="0"/>
            </a:endParaRPr>
          </a:p>
          <a:p>
            <a:pPr>
              <a:lnSpc>
                <a:spcPct val="100000"/>
              </a:lnSpc>
            </a:pPr>
            <a:endParaRPr lang="en-US" sz="1600" dirty="0">
              <a:latin typeface="GoodPro-News" panose="020B0604020101020102" pitchFamily="34" charset="0"/>
            </a:endParaRPr>
          </a:p>
          <a:p>
            <a:pPr>
              <a:lnSpc>
                <a:spcPct val="100000"/>
              </a:lnSpc>
            </a:pPr>
            <a:endParaRPr lang="en-US" sz="1600" dirty="0"/>
          </a:p>
        </p:txBody>
      </p:sp>
    </p:spTree>
    <p:extLst>
      <p:ext uri="{BB962C8B-B14F-4D97-AF65-F5344CB8AC3E}">
        <p14:creationId xmlns:p14="http://schemas.microsoft.com/office/powerpoint/2010/main" val="245502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FD3831-AFDC-1650-EC7F-1F6805DCE18C}"/>
              </a:ext>
            </a:extLst>
          </p:cNvPr>
          <p:cNvSpPr>
            <a:spLocks noGrp="1"/>
          </p:cNvSpPr>
          <p:nvPr>
            <p:ph type="body" sz="quarter" idx="11"/>
          </p:nvPr>
        </p:nvSpPr>
        <p:spPr>
          <a:xfrm>
            <a:off x="531011" y="705735"/>
            <a:ext cx="11129978" cy="5864397"/>
          </a:xfrm>
        </p:spPr>
        <p:txBody>
          <a:bodyPr/>
          <a:lstStyle/>
          <a:p>
            <a:r>
              <a:rPr lang="en-US" dirty="0"/>
              <a:t>Employers Training</a:t>
            </a:r>
          </a:p>
          <a:p>
            <a:pPr>
              <a:lnSpc>
                <a:spcPct val="100000"/>
              </a:lnSpc>
            </a:pPr>
            <a:endParaRPr lang="en-US" sz="1600" dirty="0"/>
          </a:p>
          <a:p>
            <a:pPr>
              <a:lnSpc>
                <a:spcPct val="100000"/>
              </a:lnSpc>
            </a:pPr>
            <a:r>
              <a:rPr lang="en-US" sz="1600" dirty="0"/>
              <a:t>Dates available:</a:t>
            </a:r>
          </a:p>
          <a:p>
            <a:pPr>
              <a:lnSpc>
                <a:spcPct val="100000"/>
              </a:lnSpc>
            </a:pPr>
            <a:r>
              <a:rPr lang="en-US" sz="1600" dirty="0"/>
              <a:t> </a:t>
            </a:r>
          </a:p>
          <a:p>
            <a:pPr>
              <a:lnSpc>
                <a:spcPct val="100000"/>
              </a:lnSpc>
            </a:pPr>
            <a:r>
              <a:rPr lang="en-US" sz="1600" dirty="0"/>
              <a:t>Tuesday 5 December, 9.30AM - 4PM</a:t>
            </a:r>
          </a:p>
          <a:p>
            <a:pPr>
              <a:lnSpc>
                <a:spcPct val="100000"/>
              </a:lnSpc>
            </a:pPr>
            <a:r>
              <a:rPr lang="en-US" sz="1600" dirty="0"/>
              <a:t>Wednesday 31 January 2024, 9.30AM - 4PM</a:t>
            </a:r>
          </a:p>
          <a:p>
            <a:pPr>
              <a:lnSpc>
                <a:spcPct val="100000"/>
              </a:lnSpc>
            </a:pPr>
            <a:r>
              <a:rPr lang="en-US" sz="1600" dirty="0"/>
              <a:t>Wednesday 13 March 2024, 9.30AM - 4PM</a:t>
            </a:r>
          </a:p>
          <a:p>
            <a:r>
              <a:rPr lang="en-US" sz="1600" dirty="0"/>
              <a:t> </a:t>
            </a:r>
            <a:r>
              <a:rPr lang="en-GB" sz="1600" dirty="0"/>
              <a:t>Sign up via our website – https://www.suffolklibraries.co.uk/advice/health-and-wellbeing/menopause-and-me/employer-pledge</a:t>
            </a:r>
            <a:endParaRPr lang="en-US" sz="1600" dirty="0"/>
          </a:p>
        </p:txBody>
      </p:sp>
    </p:spTree>
    <p:extLst>
      <p:ext uri="{BB962C8B-B14F-4D97-AF65-F5344CB8AC3E}">
        <p14:creationId xmlns:p14="http://schemas.microsoft.com/office/powerpoint/2010/main" val="594541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362C86-B85E-DD42-6E6E-ED0810990DDE}"/>
              </a:ext>
            </a:extLst>
          </p:cNvPr>
          <p:cNvSpPr>
            <a:spLocks noGrp="1"/>
          </p:cNvSpPr>
          <p:nvPr>
            <p:ph type="body" sz="quarter" idx="11"/>
          </p:nvPr>
        </p:nvSpPr>
        <p:spPr>
          <a:xfrm>
            <a:off x="460444" y="629149"/>
            <a:ext cx="10916974" cy="4956236"/>
          </a:xfrm>
        </p:spPr>
        <p:txBody>
          <a:bodyPr/>
          <a:lstStyle/>
          <a:p>
            <a:pPr algn="l">
              <a:lnSpc>
                <a:spcPct val="100000"/>
              </a:lnSpc>
            </a:pPr>
            <a:r>
              <a:rPr lang="en-US" dirty="0"/>
              <a:t>People with Lived Experience</a:t>
            </a:r>
            <a:br>
              <a:rPr lang="en-US" sz="1600" dirty="0"/>
            </a:br>
            <a:r>
              <a:rPr lang="en-US" sz="1600" dirty="0">
                <a:latin typeface="GoodPro-News" panose="020B0604020101020102" pitchFamily="34" charset="0"/>
              </a:rPr>
              <a:t>Courses</a:t>
            </a:r>
            <a:br>
              <a:rPr lang="en-US" sz="1600" dirty="0">
                <a:latin typeface="GoodPro-News" panose="020B0604020101020102" pitchFamily="34" charset="0"/>
              </a:rPr>
            </a:br>
            <a:r>
              <a:rPr lang="en-US" sz="1600" b="0" i="0" dirty="0">
                <a:solidFill>
                  <a:srgbClr val="333333"/>
                </a:solidFill>
                <a:effectLst/>
                <a:latin typeface="ff-good-web-pro"/>
              </a:rPr>
              <a:t>Each session will focus on different areas of information and support. The six sessions facilitated by Suffolk Mind are: </a:t>
            </a:r>
          </a:p>
          <a:p>
            <a:pPr algn="l">
              <a:lnSpc>
                <a:spcPct val="100000"/>
              </a:lnSpc>
              <a:buFont typeface="Arial" panose="020B0604020202020204" pitchFamily="34" charset="0"/>
              <a:buChar char="•"/>
            </a:pPr>
            <a:r>
              <a:rPr lang="en-US" sz="1600" b="0" i="0" dirty="0">
                <a:solidFill>
                  <a:srgbClr val="333333"/>
                </a:solidFill>
                <a:effectLst/>
                <a:latin typeface="ff-good-web-pro"/>
              </a:rPr>
              <a:t>Session 1 – </a:t>
            </a:r>
            <a:r>
              <a:rPr lang="en-US" sz="1600" b="1" i="0" dirty="0">
                <a:solidFill>
                  <a:srgbClr val="333333"/>
                </a:solidFill>
                <a:effectLst/>
                <a:latin typeface="ff-good-web-pro"/>
              </a:rPr>
              <a:t>What is the Menopause? </a:t>
            </a:r>
            <a:endParaRPr lang="en-US" sz="1600" b="0" i="0" dirty="0">
              <a:solidFill>
                <a:srgbClr val="333333"/>
              </a:solidFill>
              <a:effectLst/>
              <a:latin typeface="ff-good-web-pro"/>
            </a:endParaRPr>
          </a:p>
          <a:p>
            <a:pPr algn="l">
              <a:lnSpc>
                <a:spcPct val="100000"/>
              </a:lnSpc>
              <a:buFont typeface="Arial" panose="020B0604020202020204" pitchFamily="34" charset="0"/>
              <a:buChar char="•"/>
            </a:pPr>
            <a:r>
              <a:rPr lang="en-US" sz="1600" b="0" i="0" dirty="0">
                <a:solidFill>
                  <a:srgbClr val="333333"/>
                </a:solidFill>
                <a:effectLst/>
                <a:latin typeface="ff-good-web-pro"/>
              </a:rPr>
              <a:t>Session 2 –</a:t>
            </a:r>
            <a:r>
              <a:rPr lang="en-US" sz="1600" b="1" i="0" dirty="0">
                <a:solidFill>
                  <a:srgbClr val="333333"/>
                </a:solidFill>
                <a:effectLst/>
                <a:latin typeface="ff-good-web-pro"/>
              </a:rPr>
              <a:t> Managing Symptoms </a:t>
            </a:r>
            <a:endParaRPr lang="en-US" sz="1600" b="0" i="0" dirty="0">
              <a:solidFill>
                <a:srgbClr val="333333"/>
              </a:solidFill>
              <a:effectLst/>
              <a:latin typeface="ff-good-web-pro"/>
            </a:endParaRPr>
          </a:p>
          <a:p>
            <a:pPr algn="l">
              <a:lnSpc>
                <a:spcPct val="100000"/>
              </a:lnSpc>
              <a:buFont typeface="Arial" panose="020B0604020202020204" pitchFamily="34" charset="0"/>
              <a:buChar char="•"/>
            </a:pPr>
            <a:r>
              <a:rPr lang="en-US" sz="1600" b="0" i="0" dirty="0">
                <a:solidFill>
                  <a:srgbClr val="333333"/>
                </a:solidFill>
                <a:effectLst/>
                <a:latin typeface="ff-good-web-pro"/>
              </a:rPr>
              <a:t>Session 3 – </a:t>
            </a:r>
            <a:r>
              <a:rPr lang="en-US" sz="1600" b="1" i="0" dirty="0">
                <a:solidFill>
                  <a:srgbClr val="333333"/>
                </a:solidFill>
                <a:effectLst/>
                <a:latin typeface="ff-good-web-pro"/>
              </a:rPr>
              <a:t>Menopause &amp; Sleep </a:t>
            </a:r>
            <a:endParaRPr lang="en-US" sz="1600" b="0" i="0" dirty="0">
              <a:solidFill>
                <a:srgbClr val="333333"/>
              </a:solidFill>
              <a:effectLst/>
              <a:latin typeface="ff-good-web-pro"/>
            </a:endParaRPr>
          </a:p>
          <a:p>
            <a:pPr algn="l">
              <a:lnSpc>
                <a:spcPct val="100000"/>
              </a:lnSpc>
              <a:buFont typeface="Arial" panose="020B0604020202020204" pitchFamily="34" charset="0"/>
              <a:buChar char="•"/>
            </a:pPr>
            <a:r>
              <a:rPr lang="en-US" sz="1600" b="0" i="0" dirty="0">
                <a:solidFill>
                  <a:srgbClr val="333333"/>
                </a:solidFill>
                <a:effectLst/>
                <a:latin typeface="ff-good-web-pro"/>
              </a:rPr>
              <a:t>Session 4 –</a:t>
            </a:r>
            <a:r>
              <a:rPr lang="en-US" sz="1600" b="1" i="0" dirty="0">
                <a:solidFill>
                  <a:srgbClr val="333333"/>
                </a:solidFill>
                <a:effectLst/>
                <a:latin typeface="ff-good-web-pro"/>
              </a:rPr>
              <a:t> Managing Anxiety </a:t>
            </a:r>
            <a:endParaRPr lang="en-US" sz="1600" b="0" i="0" dirty="0">
              <a:solidFill>
                <a:srgbClr val="333333"/>
              </a:solidFill>
              <a:effectLst/>
              <a:latin typeface="ff-good-web-pro"/>
            </a:endParaRPr>
          </a:p>
          <a:p>
            <a:pPr algn="l">
              <a:lnSpc>
                <a:spcPct val="100000"/>
              </a:lnSpc>
              <a:buFont typeface="Arial" panose="020B0604020202020204" pitchFamily="34" charset="0"/>
              <a:buChar char="•"/>
            </a:pPr>
            <a:r>
              <a:rPr lang="en-US" sz="1600" b="0" i="0" dirty="0">
                <a:solidFill>
                  <a:srgbClr val="333333"/>
                </a:solidFill>
                <a:effectLst/>
                <a:latin typeface="ff-good-web-pro"/>
              </a:rPr>
              <a:t>Session 5 – </a:t>
            </a:r>
            <a:r>
              <a:rPr lang="en-US" sz="1600" b="1" i="0" dirty="0">
                <a:solidFill>
                  <a:srgbClr val="333333"/>
                </a:solidFill>
                <a:effectLst/>
                <a:latin typeface="ff-good-web-pro"/>
              </a:rPr>
              <a:t>Building Your Support Network &amp; Resources </a:t>
            </a:r>
            <a:endParaRPr lang="en-US" sz="1600" b="0" i="0" dirty="0">
              <a:solidFill>
                <a:srgbClr val="333333"/>
              </a:solidFill>
              <a:effectLst/>
              <a:latin typeface="ff-good-web-pro"/>
            </a:endParaRPr>
          </a:p>
          <a:p>
            <a:pPr algn="l">
              <a:lnSpc>
                <a:spcPct val="100000"/>
              </a:lnSpc>
              <a:buFont typeface="Arial" panose="020B0604020202020204" pitchFamily="34" charset="0"/>
              <a:buChar char="•"/>
            </a:pPr>
            <a:r>
              <a:rPr lang="en-US" sz="1600" b="0" i="0" dirty="0">
                <a:solidFill>
                  <a:srgbClr val="333333"/>
                </a:solidFill>
                <a:effectLst/>
                <a:latin typeface="ff-good-web-pro"/>
              </a:rPr>
              <a:t>Session 6 – </a:t>
            </a:r>
            <a:r>
              <a:rPr lang="en-US" sz="1600" b="1" i="0" dirty="0">
                <a:solidFill>
                  <a:srgbClr val="333333"/>
                </a:solidFill>
                <a:effectLst/>
                <a:latin typeface="ff-good-web-pro"/>
              </a:rPr>
              <a:t>Reflection: Putting Everything into Practice </a:t>
            </a:r>
            <a:br>
              <a:rPr lang="en-US" sz="1600" b="1" i="0" dirty="0">
                <a:solidFill>
                  <a:srgbClr val="333333"/>
                </a:solidFill>
                <a:effectLst/>
                <a:latin typeface="ff-good-web-pro"/>
              </a:rPr>
            </a:br>
            <a:endParaRPr lang="en-US" sz="1600" b="1" i="0" dirty="0">
              <a:solidFill>
                <a:srgbClr val="333333"/>
              </a:solidFill>
              <a:effectLst/>
              <a:latin typeface="ff-good-web-pro"/>
            </a:endParaRPr>
          </a:p>
          <a:p>
            <a:pPr algn="l">
              <a:lnSpc>
                <a:spcPct val="100000"/>
              </a:lnSpc>
            </a:pPr>
            <a:r>
              <a:rPr lang="en-US" sz="1600" b="1" dirty="0">
                <a:solidFill>
                  <a:srgbClr val="333333"/>
                </a:solidFill>
                <a:latin typeface="ff-good-web-pro"/>
              </a:rPr>
              <a:t>Sign up to courses via our website – </a:t>
            </a:r>
            <a:r>
              <a:rPr lang="en-US" sz="1600" b="1" dirty="0">
                <a:solidFill>
                  <a:srgbClr val="333333"/>
                </a:solidFill>
                <a:latin typeface="ff-good-web-pro"/>
                <a:hlinkClick r:id="rId3"/>
              </a:rPr>
              <a:t>https://www.suffolklibraries.co.uk/advice/health-and-wellbeing/menopause-and-me/suffolk-mind-menopause-course</a:t>
            </a:r>
            <a:endParaRPr lang="en-US" sz="1600" b="1" dirty="0">
              <a:solidFill>
                <a:srgbClr val="333333"/>
              </a:solidFill>
              <a:latin typeface="ff-good-web-pro"/>
            </a:endParaRPr>
          </a:p>
          <a:p>
            <a:pPr algn="l">
              <a:lnSpc>
                <a:spcPct val="100000"/>
              </a:lnSpc>
            </a:pPr>
            <a:br>
              <a:rPr lang="en-US" sz="1600" b="1" i="0" dirty="0">
                <a:solidFill>
                  <a:srgbClr val="333333"/>
                </a:solidFill>
                <a:effectLst/>
                <a:latin typeface="ff-good-web-pro"/>
              </a:rPr>
            </a:br>
            <a:r>
              <a:rPr lang="en-US" sz="1600" dirty="0">
                <a:latin typeface="GoodPro-News" panose="020B0604020101020102" pitchFamily="34" charset="0"/>
              </a:rPr>
              <a:t>M-Powered Groups</a:t>
            </a:r>
            <a:br>
              <a:rPr lang="en-US" sz="1600" dirty="0">
                <a:latin typeface="GoodPro-News" panose="020B0604020101020102" pitchFamily="34" charset="0"/>
              </a:rPr>
            </a:br>
            <a:r>
              <a:rPr lang="en-US" sz="1600" dirty="0">
                <a:solidFill>
                  <a:schemeClr val="tx1"/>
                </a:solidFill>
                <a:latin typeface="GoodPro-News" panose="020B0604020101020102" pitchFamily="34" charset="0"/>
              </a:rPr>
              <a:t>Chantry                 Kesgrave   </a:t>
            </a:r>
            <a:br>
              <a:rPr lang="en-US" sz="1600" dirty="0">
                <a:solidFill>
                  <a:schemeClr val="tx1"/>
                </a:solidFill>
                <a:latin typeface="GoodPro-News" panose="020B0604020101020102" pitchFamily="34" charset="0"/>
              </a:rPr>
            </a:br>
            <a:r>
              <a:rPr lang="en-US" sz="1600" dirty="0">
                <a:solidFill>
                  <a:schemeClr val="tx1"/>
                </a:solidFill>
                <a:latin typeface="GoodPro-News" panose="020B0604020101020102" pitchFamily="34" charset="0"/>
              </a:rPr>
              <a:t>Gainsborough       Mildenhall</a:t>
            </a:r>
            <a:br>
              <a:rPr lang="en-US" sz="1600" dirty="0">
                <a:solidFill>
                  <a:schemeClr val="tx1"/>
                </a:solidFill>
                <a:latin typeface="GoodPro-News" panose="020B0604020101020102" pitchFamily="34" charset="0"/>
              </a:rPr>
            </a:br>
            <a:r>
              <a:rPr lang="en-US" sz="1600" dirty="0">
                <a:solidFill>
                  <a:schemeClr val="tx1"/>
                </a:solidFill>
                <a:latin typeface="GoodPro-News" panose="020B0604020101020102" pitchFamily="34" charset="0"/>
              </a:rPr>
              <a:t>Stowmarket          Newmarket</a:t>
            </a:r>
            <a:endParaRPr lang="en-US" sz="1600" b="0" i="0" dirty="0">
              <a:solidFill>
                <a:srgbClr val="333333"/>
              </a:solidFill>
              <a:effectLst/>
              <a:latin typeface="ff-good-web-pro"/>
            </a:endParaRPr>
          </a:p>
          <a:p>
            <a:pPr>
              <a:lnSpc>
                <a:spcPct val="100000"/>
              </a:lnSpc>
            </a:pPr>
            <a:endParaRPr lang="en-US" sz="1600" dirty="0"/>
          </a:p>
        </p:txBody>
      </p:sp>
    </p:spTree>
    <p:extLst>
      <p:ext uri="{BB962C8B-B14F-4D97-AF65-F5344CB8AC3E}">
        <p14:creationId xmlns:p14="http://schemas.microsoft.com/office/powerpoint/2010/main" val="12525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9715C1-7EF4-F4F8-7247-824DCC64E451}"/>
              </a:ext>
            </a:extLst>
          </p:cNvPr>
          <p:cNvSpPr>
            <a:spLocks noGrp="1"/>
          </p:cNvSpPr>
          <p:nvPr>
            <p:ph type="body" sz="quarter" idx="11"/>
          </p:nvPr>
        </p:nvSpPr>
        <p:spPr>
          <a:xfrm>
            <a:off x="537089" y="1637068"/>
            <a:ext cx="10479254" cy="4306531"/>
          </a:xfrm>
        </p:spPr>
        <p:txBody>
          <a:bodyPr/>
          <a:lstStyle/>
          <a:p>
            <a:r>
              <a:rPr lang="en-US" dirty="0"/>
              <a:t>Resources </a:t>
            </a:r>
          </a:p>
          <a:p>
            <a:pPr marL="285750" indent="-285750">
              <a:buFont typeface="Arial" panose="020B0604020202020204" pitchFamily="34" charset="0"/>
              <a:buChar char="•"/>
            </a:pPr>
            <a:r>
              <a:rPr lang="en-US" sz="1600" dirty="0"/>
              <a:t>For Employers</a:t>
            </a:r>
          </a:p>
          <a:p>
            <a:pPr marL="285750" indent="-285750">
              <a:buFont typeface="Arial" panose="020B0604020202020204" pitchFamily="34" charset="0"/>
              <a:buChar char="•"/>
            </a:pPr>
            <a:r>
              <a:rPr lang="en-US" sz="1600" dirty="0"/>
              <a:t>For people  with lived experience </a:t>
            </a:r>
          </a:p>
          <a:p>
            <a:pPr marL="285750" indent="-285750">
              <a:buFont typeface="Arial" panose="020B0604020202020204" pitchFamily="34" charset="0"/>
              <a:buChar char="•"/>
            </a:pPr>
            <a:r>
              <a:rPr lang="en-US" sz="1600" dirty="0"/>
              <a:t>For Everyone </a:t>
            </a:r>
            <a:br>
              <a:rPr lang="en-US" sz="1400" dirty="0"/>
            </a:br>
            <a:endParaRPr lang="en-US" sz="1400" dirty="0"/>
          </a:p>
        </p:txBody>
      </p:sp>
    </p:spTree>
    <p:extLst>
      <p:ext uri="{BB962C8B-B14F-4D97-AF65-F5344CB8AC3E}">
        <p14:creationId xmlns:p14="http://schemas.microsoft.com/office/powerpoint/2010/main" val="101924397"/>
      </p:ext>
    </p:extLst>
  </p:cSld>
  <p:clrMapOvr>
    <a:masterClrMapping/>
  </p:clrMapOvr>
</p:sld>
</file>

<file path=ppt/theme/theme1.xml><?xml version="1.0" encoding="utf-8"?>
<a:theme xmlns:a="http://schemas.openxmlformats.org/drawingml/2006/main" name="Office Theme">
  <a:themeElements>
    <a:clrScheme name="Menopause &amp; Me">
      <a:dk1>
        <a:srgbClr val="000000"/>
      </a:dk1>
      <a:lt1>
        <a:srgbClr val="FFFFFF"/>
      </a:lt1>
      <a:dk2>
        <a:srgbClr val="0F5157"/>
      </a:dk2>
      <a:lt2>
        <a:srgbClr val="ABD8D2"/>
      </a:lt2>
      <a:accent1>
        <a:srgbClr val="5C0D49"/>
      </a:accent1>
      <a:accent2>
        <a:srgbClr val="F6F930"/>
      </a:accent2>
      <a:accent3>
        <a:srgbClr val="A9A2AA"/>
      </a:accent3>
      <a:accent4>
        <a:srgbClr val="FFFFFF"/>
      </a:accent4>
      <a:accent5>
        <a:srgbClr val="276368"/>
      </a:accent5>
      <a:accent6>
        <a:srgbClr val="B7DED9"/>
      </a:accent6>
      <a:hlink>
        <a:srgbClr val="0F5157"/>
      </a:hlink>
      <a:folHlink>
        <a:srgbClr val="ABD8D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ffolk Libraries_Menopause &amp; Me_PPT Template_Proof 1" id="{364D9F82-1BF0-DA41-8817-41FFE75F85DF}" vid="{3A1A343D-ACE6-E34A-9347-DF9AC05A1FB8}"/>
    </a:ext>
  </a:extLst>
</a:theme>
</file>

<file path=ppt/theme/theme2.xml><?xml version="1.0" encoding="utf-8"?>
<a:theme xmlns:a="http://schemas.openxmlformats.org/drawingml/2006/main" name="1_Office Theme">
  <a:themeElements>
    <a:clrScheme name="Menopause &amp; Me">
      <a:dk1>
        <a:srgbClr val="000000"/>
      </a:dk1>
      <a:lt1>
        <a:srgbClr val="FFFFFF"/>
      </a:lt1>
      <a:dk2>
        <a:srgbClr val="0F5157"/>
      </a:dk2>
      <a:lt2>
        <a:srgbClr val="ABD8D2"/>
      </a:lt2>
      <a:accent1>
        <a:srgbClr val="5C0D49"/>
      </a:accent1>
      <a:accent2>
        <a:srgbClr val="F6F930"/>
      </a:accent2>
      <a:accent3>
        <a:srgbClr val="A9A2AA"/>
      </a:accent3>
      <a:accent4>
        <a:srgbClr val="FFFFFF"/>
      </a:accent4>
      <a:accent5>
        <a:srgbClr val="276368"/>
      </a:accent5>
      <a:accent6>
        <a:srgbClr val="B7DED9"/>
      </a:accent6>
      <a:hlink>
        <a:srgbClr val="0F5157"/>
      </a:hlink>
      <a:folHlink>
        <a:srgbClr val="ABD8D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ffolk Libraries_Menopause &amp; Me_DHSC_PPT Template_Proof 1" id="{486EE1C2-D751-F947-B948-25ABB572F580}" vid="{0FCA2118-0471-F74F-BA38-08C842319B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Suffolk Libraries_Menopause  Me_PPT Template_Proof 1</Template>
  <TotalTime>358</TotalTime>
  <Words>2279</Words>
  <Application>Microsoft Office PowerPoint</Application>
  <PresentationFormat>Widescreen</PresentationFormat>
  <Paragraphs>121</Paragraphs>
  <Slides>11</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ff-good-web-pro</vt:lpstr>
      <vt:lpstr>GoodPro-Bold</vt:lpstr>
      <vt:lpstr>GoodPro-Light</vt:lpstr>
      <vt:lpstr>GoodPro-News</vt:lpstr>
      <vt:lpstr>Montserrat ExtraBold</vt:lpstr>
      <vt:lpstr>System Font Regular</vt:lpstr>
      <vt:lpstr>Office Theme</vt:lpstr>
      <vt:lpstr>1_Office Theme</vt:lpstr>
      <vt:lpstr>Menopause &amp;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Cox</dc:creator>
  <cp:lastModifiedBy>Bethany Fisher</cp:lastModifiedBy>
  <cp:revision>6</cp:revision>
  <dcterms:created xsi:type="dcterms:W3CDTF">2023-03-13T09:07:51Z</dcterms:created>
  <dcterms:modified xsi:type="dcterms:W3CDTF">2023-11-22T11:06:14Z</dcterms:modified>
</cp:coreProperties>
</file>