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728" r:id="rId6"/>
    <p:sldId id="727" r:id="rId7"/>
    <p:sldId id="619" r:id="rId8"/>
    <p:sldId id="631" r:id="rId9"/>
    <p:sldId id="729" r:id="rId10"/>
    <p:sldId id="257" r:id="rId11"/>
    <p:sldId id="731" r:id="rId12"/>
    <p:sldId id="686" r:id="rId13"/>
    <p:sldId id="733" r:id="rId14"/>
    <p:sldId id="734" r:id="rId15"/>
    <p:sldId id="736" r:id="rId16"/>
    <p:sldId id="687" r:id="rId17"/>
    <p:sldId id="73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6F2B00-4C3E-9C1D-AF3C-6077E60007D4}" name="Andrew Summers" initials="AS" userId="S::Andrew.Summers@suffolk.gov.uk::8c6c4987-a40f-4e85-8b53-60d58ef94488" providerId="AD"/>
  <p188:author id="{89FCFA61-6926-01B6-E731-E8FE7E2E2BD2}" name="Esme Yuill" initials="EY" userId="S::Esme.Yuill@suffolk.gov.uk::ac462705-6cf1-47ca-be66-7eacdccc78c8" providerId="AD"/>
  <p188:author id="{A9871594-F704-273D-2CBB-26121EF2E6EF}" name="Alastair Southgate - Transport Strategy Lead" initials="ASTSL" userId="S::alastair.southgate@essex.gov.uk::23f05dad-5fd3-4678-87a1-95b02b197f7a" providerId="AD"/>
  <p188:author id="{C3948D9F-A052-934D-5908-D5E95B9D0561}" name="Jo Hazell-Edwards" initials="JHE" userId="S::Jo.Hazell-Edwards@suffolk.gov.uk::5d3a148d-06b4-4489-8ffb-f6054d96e3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65"/>
    <a:srgbClr val="00986C"/>
    <a:srgbClr val="B7ECFF"/>
    <a:srgbClr val="79DCFF"/>
    <a:srgbClr val="A5DBCA"/>
    <a:srgbClr val="D9F0E9"/>
    <a:srgbClr val="5AF0D3"/>
    <a:srgbClr val="84F4DF"/>
    <a:srgbClr val="12C8A5"/>
    <a:srgbClr val="F04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ECD29-EFE2-49C1-B2E4-7BFC18968A8B}" v="2" dt="2023-03-22T17:28:40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05" autoAdjust="0"/>
  </p:normalViewPr>
  <p:slideViewPr>
    <p:cSldViewPr snapToGrid="0">
      <p:cViewPr>
        <p:scale>
          <a:sx n="70" d="100"/>
          <a:sy n="70" d="100"/>
        </p:scale>
        <p:origin x="106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Summers" userId="8c6c4987-a40f-4e85-8b53-60d58ef94488" providerId="ADAL" clId="{3B4ECD29-EFE2-49C1-B2E4-7BFC18968A8B}"/>
    <pc:docChg chg="custSel addSld delSld modSld">
      <pc:chgData name="Andrew Summers" userId="8c6c4987-a40f-4e85-8b53-60d58ef94488" providerId="ADAL" clId="{3B4ECD29-EFE2-49C1-B2E4-7BFC18968A8B}" dt="2023-03-22T17:41:04.159" v="1157" actId="20577"/>
      <pc:docMkLst>
        <pc:docMk/>
      </pc:docMkLst>
      <pc:sldChg chg="modSp mod">
        <pc:chgData name="Andrew Summers" userId="8c6c4987-a40f-4e85-8b53-60d58ef94488" providerId="ADAL" clId="{3B4ECD29-EFE2-49C1-B2E4-7BFC18968A8B}" dt="2023-03-22T17:41:04.159" v="1157" actId="20577"/>
        <pc:sldMkLst>
          <pc:docMk/>
          <pc:sldMk cId="3396904793" sldId="730"/>
        </pc:sldMkLst>
        <pc:spChg chg="mod">
          <ac:chgData name="Andrew Summers" userId="8c6c4987-a40f-4e85-8b53-60d58ef94488" providerId="ADAL" clId="{3B4ECD29-EFE2-49C1-B2E4-7BFC18968A8B}" dt="2023-03-22T17:41:04.159" v="1157" actId="20577"/>
          <ac:spMkLst>
            <pc:docMk/>
            <pc:sldMk cId="3396904793" sldId="730"/>
            <ac:spMk id="2" creationId="{9E87EA27-087C-86EA-DB79-78E4D3A42ABA}"/>
          </ac:spMkLst>
        </pc:spChg>
        <pc:spChg chg="mod">
          <ac:chgData name="Andrew Summers" userId="8c6c4987-a40f-4e85-8b53-60d58ef94488" providerId="ADAL" clId="{3B4ECD29-EFE2-49C1-B2E4-7BFC18968A8B}" dt="2023-03-22T17:38:06.728" v="783" actId="20577"/>
          <ac:spMkLst>
            <pc:docMk/>
            <pc:sldMk cId="3396904793" sldId="730"/>
            <ac:spMk id="10" creationId="{08968A2D-3F63-E02E-0725-970761396BD7}"/>
          </ac:spMkLst>
        </pc:spChg>
      </pc:sldChg>
      <pc:sldChg chg="new del">
        <pc:chgData name="Andrew Summers" userId="8c6c4987-a40f-4e85-8b53-60d58ef94488" providerId="ADAL" clId="{3B4ECD29-EFE2-49C1-B2E4-7BFC18968A8B}" dt="2023-03-22T17:33:34.941" v="752" actId="47"/>
        <pc:sldMkLst>
          <pc:docMk/>
          <pc:sldMk cId="2532187184" sldId="735"/>
        </pc:sldMkLst>
      </pc:sldChg>
      <pc:sldChg chg="addSp delSp modSp add mod">
        <pc:chgData name="Andrew Summers" userId="8c6c4987-a40f-4e85-8b53-60d58ef94488" providerId="ADAL" clId="{3B4ECD29-EFE2-49C1-B2E4-7BFC18968A8B}" dt="2023-03-22T17:35:40.488" v="759" actId="113"/>
        <pc:sldMkLst>
          <pc:docMk/>
          <pc:sldMk cId="3394520495" sldId="736"/>
        </pc:sldMkLst>
        <pc:spChg chg="mod">
          <ac:chgData name="Andrew Summers" userId="8c6c4987-a40f-4e85-8b53-60d58ef94488" providerId="ADAL" clId="{3B4ECD29-EFE2-49C1-B2E4-7BFC18968A8B}" dt="2023-03-22T17:26:21.933" v="29" actId="20577"/>
          <ac:spMkLst>
            <pc:docMk/>
            <pc:sldMk cId="3394520495" sldId="736"/>
            <ac:spMk id="5" creationId="{5A85A9B2-56F0-5B7D-3162-729E295A5A8E}"/>
          </ac:spMkLst>
        </pc:spChg>
        <pc:spChg chg="add mod">
          <ac:chgData name="Andrew Summers" userId="8c6c4987-a40f-4e85-8b53-60d58ef94488" providerId="ADAL" clId="{3B4ECD29-EFE2-49C1-B2E4-7BFC18968A8B}" dt="2023-03-22T17:35:40.488" v="759" actId="113"/>
          <ac:spMkLst>
            <pc:docMk/>
            <pc:sldMk cId="3394520495" sldId="736"/>
            <ac:spMk id="10" creationId="{271348D1-386E-DCC6-5E60-8F34DB32D84B}"/>
          </ac:spMkLst>
        </pc:spChg>
        <pc:spChg chg="mod">
          <ac:chgData name="Andrew Summers" userId="8c6c4987-a40f-4e85-8b53-60d58ef94488" providerId="ADAL" clId="{3B4ECD29-EFE2-49C1-B2E4-7BFC18968A8B}" dt="2023-03-22T17:26:28.205" v="60" actId="20577"/>
          <ac:spMkLst>
            <pc:docMk/>
            <pc:sldMk cId="3394520495" sldId="736"/>
            <ac:spMk id="11" creationId="{936C479C-B72D-8AE1-E7DF-7AF141DE47AA}"/>
          </ac:spMkLst>
        </pc:spChg>
        <pc:picChg chg="add mod modCrop">
          <ac:chgData name="Andrew Summers" userId="8c6c4987-a40f-4e85-8b53-60d58ef94488" providerId="ADAL" clId="{3B4ECD29-EFE2-49C1-B2E4-7BFC18968A8B}" dt="2023-03-22T17:33:59.233" v="755" actId="14100"/>
          <ac:picMkLst>
            <pc:docMk/>
            <pc:sldMk cId="3394520495" sldId="736"/>
            <ac:picMk id="3" creationId="{D9D0C32C-8802-95CF-5D9E-0B55130A5D44}"/>
          </ac:picMkLst>
        </pc:picChg>
        <pc:picChg chg="del">
          <ac:chgData name="Andrew Summers" userId="8c6c4987-a40f-4e85-8b53-60d58ef94488" providerId="ADAL" clId="{3B4ECD29-EFE2-49C1-B2E4-7BFC18968A8B}" dt="2023-03-22T17:26:31.333" v="62" actId="478"/>
          <ac:picMkLst>
            <pc:docMk/>
            <pc:sldMk cId="3394520495" sldId="736"/>
            <ac:picMk id="12" creationId="{48223EB9-D239-091F-7C0F-98FE563E4419}"/>
          </ac:picMkLst>
        </pc:picChg>
        <pc:picChg chg="del">
          <ac:chgData name="Andrew Summers" userId="8c6c4987-a40f-4e85-8b53-60d58ef94488" providerId="ADAL" clId="{3B4ECD29-EFE2-49C1-B2E4-7BFC18968A8B}" dt="2023-03-22T17:26:29.996" v="61" actId="478"/>
          <ac:picMkLst>
            <pc:docMk/>
            <pc:sldMk cId="3394520495" sldId="736"/>
            <ac:picMk id="19" creationId="{18BAD1EA-81D8-886E-38D1-5E29AEAE0C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C71E7-CF5E-420C-8DE0-BF59C2FBCAE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53A88D-8C35-4803-90C4-9DC0C432B3E0}">
      <dgm:prSet/>
      <dgm:spPr/>
      <dgm:t>
        <a:bodyPr/>
        <a:lstStyle/>
        <a:p>
          <a:r>
            <a:rPr lang="en-GB" b="0" i="0" baseline="0"/>
            <a:t>Strategic priorities </a:t>
          </a:r>
          <a:endParaRPr lang="en-US"/>
        </a:p>
      </dgm:t>
    </dgm:pt>
    <dgm:pt modelId="{63F51D2F-05CA-494F-B723-E9B6DCE0FBDE}" type="parTrans" cxnId="{AD1D6833-CD72-4873-82D7-3A025A74CFCA}">
      <dgm:prSet/>
      <dgm:spPr/>
      <dgm:t>
        <a:bodyPr/>
        <a:lstStyle/>
        <a:p>
          <a:endParaRPr lang="en-US"/>
        </a:p>
      </dgm:t>
    </dgm:pt>
    <dgm:pt modelId="{5546E052-080E-4F7F-95BD-372E493C94B6}" type="sibTrans" cxnId="{AD1D6833-CD72-4873-82D7-3A025A74CFCA}">
      <dgm:prSet/>
      <dgm:spPr/>
      <dgm:t>
        <a:bodyPr/>
        <a:lstStyle/>
        <a:p>
          <a:endParaRPr lang="en-US"/>
        </a:p>
      </dgm:t>
    </dgm:pt>
    <dgm:pt modelId="{019AAFE5-24CC-4093-BF24-8A3A1C3508A8}">
      <dgm:prSet/>
      <dgm:spPr/>
      <dgm:t>
        <a:bodyPr/>
        <a:lstStyle/>
        <a:p>
          <a:r>
            <a:rPr lang="en-GB" b="0" i="0" baseline="0"/>
            <a:t>Decarbonisation to net zero</a:t>
          </a:r>
          <a:endParaRPr lang="en-US"/>
        </a:p>
      </dgm:t>
    </dgm:pt>
    <dgm:pt modelId="{72BDD1BB-5B2D-42D9-85C9-68AD86ED7A39}" type="parTrans" cxnId="{638BDC84-7E9D-4AB6-A40B-240DB731F94B}">
      <dgm:prSet/>
      <dgm:spPr/>
      <dgm:t>
        <a:bodyPr/>
        <a:lstStyle/>
        <a:p>
          <a:endParaRPr lang="en-US"/>
        </a:p>
      </dgm:t>
    </dgm:pt>
    <dgm:pt modelId="{4332B2CE-86E0-4D90-9912-ED8E328D502C}" type="sibTrans" cxnId="{638BDC84-7E9D-4AB6-A40B-240DB731F94B}">
      <dgm:prSet/>
      <dgm:spPr/>
      <dgm:t>
        <a:bodyPr/>
        <a:lstStyle/>
        <a:p>
          <a:endParaRPr lang="en-US"/>
        </a:p>
      </dgm:t>
    </dgm:pt>
    <dgm:pt modelId="{2991FDB8-A156-4BE6-89B1-9303546C8992}">
      <dgm:prSet/>
      <dgm:spPr/>
      <dgm:t>
        <a:bodyPr/>
        <a:lstStyle/>
        <a:p>
          <a:r>
            <a:rPr lang="en-GB" b="0" i="0" baseline="0"/>
            <a:t>Connecting our growing towns and cities</a:t>
          </a:r>
          <a:endParaRPr lang="en-US"/>
        </a:p>
      </dgm:t>
    </dgm:pt>
    <dgm:pt modelId="{607E34C1-A717-4317-B56B-C0EAF0B76E42}" type="parTrans" cxnId="{FED0D528-AF2A-43A5-946F-CFD6CF9B2703}">
      <dgm:prSet/>
      <dgm:spPr/>
      <dgm:t>
        <a:bodyPr/>
        <a:lstStyle/>
        <a:p>
          <a:endParaRPr lang="en-US"/>
        </a:p>
      </dgm:t>
    </dgm:pt>
    <dgm:pt modelId="{9104DE5D-B7D0-41CA-A9B9-20C64ED4A08B}" type="sibTrans" cxnId="{FED0D528-AF2A-43A5-946F-CFD6CF9B2703}">
      <dgm:prSet/>
      <dgm:spPr/>
      <dgm:t>
        <a:bodyPr/>
        <a:lstStyle/>
        <a:p>
          <a:endParaRPr lang="en-US"/>
        </a:p>
      </dgm:t>
    </dgm:pt>
    <dgm:pt modelId="{C047999F-5A21-4478-B717-83B97880BE4E}">
      <dgm:prSet/>
      <dgm:spPr/>
      <dgm:t>
        <a:bodyPr/>
        <a:lstStyle/>
        <a:p>
          <a:r>
            <a:rPr lang="en-GB" b="0" i="0" baseline="0"/>
            <a:t>Energising coastal and rural communities</a:t>
          </a:r>
          <a:endParaRPr lang="en-US"/>
        </a:p>
      </dgm:t>
    </dgm:pt>
    <dgm:pt modelId="{034769EB-05A6-4F99-ACC4-8B5BB47452A1}" type="parTrans" cxnId="{93E05352-1803-443C-BDF0-6B39959323B9}">
      <dgm:prSet/>
      <dgm:spPr/>
      <dgm:t>
        <a:bodyPr/>
        <a:lstStyle/>
        <a:p>
          <a:endParaRPr lang="en-US"/>
        </a:p>
      </dgm:t>
    </dgm:pt>
    <dgm:pt modelId="{C418ADF7-F19C-447E-8400-A76D0F212DEA}" type="sibTrans" cxnId="{93E05352-1803-443C-BDF0-6B39959323B9}">
      <dgm:prSet/>
      <dgm:spPr/>
      <dgm:t>
        <a:bodyPr/>
        <a:lstStyle/>
        <a:p>
          <a:endParaRPr lang="en-US"/>
        </a:p>
      </dgm:t>
    </dgm:pt>
    <dgm:pt modelId="{ACE9A50F-9900-4319-B5BC-B9ED50C5D061}">
      <dgm:prSet/>
      <dgm:spPr/>
      <dgm:t>
        <a:bodyPr/>
        <a:lstStyle/>
        <a:p>
          <a:r>
            <a:rPr lang="en-GB" b="0" i="0" baseline="0"/>
            <a:t>Unlocking our international gateways</a:t>
          </a:r>
          <a:endParaRPr lang="en-US"/>
        </a:p>
      </dgm:t>
    </dgm:pt>
    <dgm:pt modelId="{E732C884-79C9-42D5-B2F3-B945C8E9C8B3}" type="parTrans" cxnId="{F1B1AF2B-78CD-4606-B131-528C7F840269}">
      <dgm:prSet/>
      <dgm:spPr/>
      <dgm:t>
        <a:bodyPr/>
        <a:lstStyle/>
        <a:p>
          <a:endParaRPr lang="en-US"/>
        </a:p>
      </dgm:t>
    </dgm:pt>
    <dgm:pt modelId="{4EBF6E5A-0DB1-43DA-81BF-AAD08BED69EE}" type="sibTrans" cxnId="{F1B1AF2B-78CD-4606-B131-528C7F840269}">
      <dgm:prSet/>
      <dgm:spPr/>
      <dgm:t>
        <a:bodyPr/>
        <a:lstStyle/>
        <a:p>
          <a:endParaRPr lang="en-US"/>
        </a:p>
      </dgm:t>
    </dgm:pt>
    <dgm:pt modelId="{222D0FB8-1BCA-489E-A8F2-DCDF0FD56AA4}" type="pres">
      <dgm:prSet presAssocID="{6D9C71E7-CF5E-420C-8DE0-BF59C2FBCAEA}" presName="vert0" presStyleCnt="0">
        <dgm:presLayoutVars>
          <dgm:dir/>
          <dgm:animOne val="branch"/>
          <dgm:animLvl val="lvl"/>
        </dgm:presLayoutVars>
      </dgm:prSet>
      <dgm:spPr/>
    </dgm:pt>
    <dgm:pt modelId="{BA441647-2AC9-4E3A-BDCE-184544DBEBDD}" type="pres">
      <dgm:prSet presAssocID="{9F53A88D-8C35-4803-90C4-9DC0C432B3E0}" presName="thickLine" presStyleLbl="alignNode1" presStyleIdx="0" presStyleCnt="1"/>
      <dgm:spPr/>
    </dgm:pt>
    <dgm:pt modelId="{8638A1FA-55A7-4CEC-B511-9837339005D8}" type="pres">
      <dgm:prSet presAssocID="{9F53A88D-8C35-4803-90C4-9DC0C432B3E0}" presName="horz1" presStyleCnt="0"/>
      <dgm:spPr/>
    </dgm:pt>
    <dgm:pt modelId="{79643A24-52CD-49D8-A399-CDEEBDD646E1}" type="pres">
      <dgm:prSet presAssocID="{9F53A88D-8C35-4803-90C4-9DC0C432B3E0}" presName="tx1" presStyleLbl="revTx" presStyleIdx="0" presStyleCnt="5"/>
      <dgm:spPr/>
    </dgm:pt>
    <dgm:pt modelId="{8143FE1E-5819-4B1D-9793-D03717720AE0}" type="pres">
      <dgm:prSet presAssocID="{9F53A88D-8C35-4803-90C4-9DC0C432B3E0}" presName="vert1" presStyleCnt="0"/>
      <dgm:spPr/>
    </dgm:pt>
    <dgm:pt modelId="{45841BBD-1B70-46AA-BB09-48F938F17004}" type="pres">
      <dgm:prSet presAssocID="{019AAFE5-24CC-4093-BF24-8A3A1C3508A8}" presName="vertSpace2a" presStyleCnt="0"/>
      <dgm:spPr/>
    </dgm:pt>
    <dgm:pt modelId="{BF4F6E45-C388-4FE5-88D9-24A97D8EB86D}" type="pres">
      <dgm:prSet presAssocID="{019AAFE5-24CC-4093-BF24-8A3A1C3508A8}" presName="horz2" presStyleCnt="0"/>
      <dgm:spPr/>
    </dgm:pt>
    <dgm:pt modelId="{67259E9F-C1B8-4DE5-934A-6CCC3D5E0163}" type="pres">
      <dgm:prSet presAssocID="{019AAFE5-24CC-4093-BF24-8A3A1C3508A8}" presName="horzSpace2" presStyleCnt="0"/>
      <dgm:spPr/>
    </dgm:pt>
    <dgm:pt modelId="{6B26BAAD-F15F-41BF-9FAB-E9880DABA815}" type="pres">
      <dgm:prSet presAssocID="{019AAFE5-24CC-4093-BF24-8A3A1C3508A8}" presName="tx2" presStyleLbl="revTx" presStyleIdx="1" presStyleCnt="5"/>
      <dgm:spPr/>
    </dgm:pt>
    <dgm:pt modelId="{FF40FBAF-DC0A-4CA4-B99F-F6E172D40F9A}" type="pres">
      <dgm:prSet presAssocID="{019AAFE5-24CC-4093-BF24-8A3A1C3508A8}" presName="vert2" presStyleCnt="0"/>
      <dgm:spPr/>
    </dgm:pt>
    <dgm:pt modelId="{1A6950E7-8E71-4701-9A1D-A7EB0A575D81}" type="pres">
      <dgm:prSet presAssocID="{019AAFE5-24CC-4093-BF24-8A3A1C3508A8}" presName="thinLine2b" presStyleLbl="callout" presStyleIdx="0" presStyleCnt="4"/>
      <dgm:spPr/>
    </dgm:pt>
    <dgm:pt modelId="{B9F12E16-5910-4638-BF16-87EBFE3FB850}" type="pres">
      <dgm:prSet presAssocID="{019AAFE5-24CC-4093-BF24-8A3A1C3508A8}" presName="vertSpace2b" presStyleCnt="0"/>
      <dgm:spPr/>
    </dgm:pt>
    <dgm:pt modelId="{816ABE32-1DB3-462C-BB4D-C6B8A8A95B08}" type="pres">
      <dgm:prSet presAssocID="{2991FDB8-A156-4BE6-89B1-9303546C8992}" presName="horz2" presStyleCnt="0"/>
      <dgm:spPr/>
    </dgm:pt>
    <dgm:pt modelId="{F3F4BEBB-6B4F-434D-89D8-945715B69922}" type="pres">
      <dgm:prSet presAssocID="{2991FDB8-A156-4BE6-89B1-9303546C8992}" presName="horzSpace2" presStyleCnt="0"/>
      <dgm:spPr/>
    </dgm:pt>
    <dgm:pt modelId="{9CB14EF4-B3F5-4BDD-B6FC-DBBC0ECF3455}" type="pres">
      <dgm:prSet presAssocID="{2991FDB8-A156-4BE6-89B1-9303546C8992}" presName="tx2" presStyleLbl="revTx" presStyleIdx="2" presStyleCnt="5"/>
      <dgm:spPr/>
    </dgm:pt>
    <dgm:pt modelId="{9321EE7C-8E98-4C1D-A9CD-22DE180CB2D7}" type="pres">
      <dgm:prSet presAssocID="{2991FDB8-A156-4BE6-89B1-9303546C8992}" presName="vert2" presStyleCnt="0"/>
      <dgm:spPr/>
    </dgm:pt>
    <dgm:pt modelId="{7D889CDC-5564-4F01-AF7C-D002FE2290F4}" type="pres">
      <dgm:prSet presAssocID="{2991FDB8-A156-4BE6-89B1-9303546C8992}" presName="thinLine2b" presStyleLbl="callout" presStyleIdx="1" presStyleCnt="4"/>
      <dgm:spPr/>
    </dgm:pt>
    <dgm:pt modelId="{02F1E433-7D7D-47DA-8308-A14FF47EEC89}" type="pres">
      <dgm:prSet presAssocID="{2991FDB8-A156-4BE6-89B1-9303546C8992}" presName="vertSpace2b" presStyleCnt="0"/>
      <dgm:spPr/>
    </dgm:pt>
    <dgm:pt modelId="{116C92EF-2C28-4388-BBD5-FEEF5DD22EF3}" type="pres">
      <dgm:prSet presAssocID="{C047999F-5A21-4478-B717-83B97880BE4E}" presName="horz2" presStyleCnt="0"/>
      <dgm:spPr/>
    </dgm:pt>
    <dgm:pt modelId="{04444AC1-3AA3-4D90-AF8D-9F169CFD4CD5}" type="pres">
      <dgm:prSet presAssocID="{C047999F-5A21-4478-B717-83B97880BE4E}" presName="horzSpace2" presStyleCnt="0"/>
      <dgm:spPr/>
    </dgm:pt>
    <dgm:pt modelId="{5A87C8AB-BD1E-4D23-940B-A28536A8FEF3}" type="pres">
      <dgm:prSet presAssocID="{C047999F-5A21-4478-B717-83B97880BE4E}" presName="tx2" presStyleLbl="revTx" presStyleIdx="3" presStyleCnt="5"/>
      <dgm:spPr/>
    </dgm:pt>
    <dgm:pt modelId="{2428A2F7-0DDF-4A41-86E6-03C27B0642F7}" type="pres">
      <dgm:prSet presAssocID="{C047999F-5A21-4478-B717-83B97880BE4E}" presName="vert2" presStyleCnt="0"/>
      <dgm:spPr/>
    </dgm:pt>
    <dgm:pt modelId="{15A5C5E7-2927-4AC9-A745-20F2CE8DCA66}" type="pres">
      <dgm:prSet presAssocID="{C047999F-5A21-4478-B717-83B97880BE4E}" presName="thinLine2b" presStyleLbl="callout" presStyleIdx="2" presStyleCnt="4"/>
      <dgm:spPr/>
    </dgm:pt>
    <dgm:pt modelId="{CF10F830-570F-4791-8830-6D6CB1F39547}" type="pres">
      <dgm:prSet presAssocID="{C047999F-5A21-4478-B717-83B97880BE4E}" presName="vertSpace2b" presStyleCnt="0"/>
      <dgm:spPr/>
    </dgm:pt>
    <dgm:pt modelId="{635E280A-1ECA-454C-81FA-9A36D901031D}" type="pres">
      <dgm:prSet presAssocID="{ACE9A50F-9900-4319-B5BC-B9ED50C5D061}" presName="horz2" presStyleCnt="0"/>
      <dgm:spPr/>
    </dgm:pt>
    <dgm:pt modelId="{383F8BA1-A9A5-4F39-94C7-0EF63C225A6F}" type="pres">
      <dgm:prSet presAssocID="{ACE9A50F-9900-4319-B5BC-B9ED50C5D061}" presName="horzSpace2" presStyleCnt="0"/>
      <dgm:spPr/>
    </dgm:pt>
    <dgm:pt modelId="{C96AF248-B7D9-44E1-96D7-5E2C4F6D7225}" type="pres">
      <dgm:prSet presAssocID="{ACE9A50F-9900-4319-B5BC-B9ED50C5D061}" presName="tx2" presStyleLbl="revTx" presStyleIdx="4" presStyleCnt="5"/>
      <dgm:spPr/>
    </dgm:pt>
    <dgm:pt modelId="{F39C09BA-CFDA-42E6-97B8-C5F9B51FE3DF}" type="pres">
      <dgm:prSet presAssocID="{ACE9A50F-9900-4319-B5BC-B9ED50C5D061}" presName="vert2" presStyleCnt="0"/>
      <dgm:spPr/>
    </dgm:pt>
    <dgm:pt modelId="{BABBF296-BFF7-403E-BD0A-8488B53C9C44}" type="pres">
      <dgm:prSet presAssocID="{ACE9A50F-9900-4319-B5BC-B9ED50C5D061}" presName="thinLine2b" presStyleLbl="callout" presStyleIdx="3" presStyleCnt="4"/>
      <dgm:spPr/>
    </dgm:pt>
    <dgm:pt modelId="{75CC6A1D-756A-415F-B829-58345CF2A464}" type="pres">
      <dgm:prSet presAssocID="{ACE9A50F-9900-4319-B5BC-B9ED50C5D061}" presName="vertSpace2b" presStyleCnt="0"/>
      <dgm:spPr/>
    </dgm:pt>
  </dgm:ptLst>
  <dgm:cxnLst>
    <dgm:cxn modelId="{FED0D528-AF2A-43A5-946F-CFD6CF9B2703}" srcId="{9F53A88D-8C35-4803-90C4-9DC0C432B3E0}" destId="{2991FDB8-A156-4BE6-89B1-9303546C8992}" srcOrd="1" destOrd="0" parTransId="{607E34C1-A717-4317-B56B-C0EAF0B76E42}" sibTransId="{9104DE5D-B7D0-41CA-A9B9-20C64ED4A08B}"/>
    <dgm:cxn modelId="{F1B1AF2B-78CD-4606-B131-528C7F840269}" srcId="{9F53A88D-8C35-4803-90C4-9DC0C432B3E0}" destId="{ACE9A50F-9900-4319-B5BC-B9ED50C5D061}" srcOrd="3" destOrd="0" parTransId="{E732C884-79C9-42D5-B2F3-B945C8E9C8B3}" sibTransId="{4EBF6E5A-0DB1-43DA-81BF-AAD08BED69EE}"/>
    <dgm:cxn modelId="{AD1D6833-CD72-4873-82D7-3A025A74CFCA}" srcId="{6D9C71E7-CF5E-420C-8DE0-BF59C2FBCAEA}" destId="{9F53A88D-8C35-4803-90C4-9DC0C432B3E0}" srcOrd="0" destOrd="0" parTransId="{63F51D2F-05CA-494F-B723-E9B6DCE0FBDE}" sibTransId="{5546E052-080E-4F7F-95BD-372E493C94B6}"/>
    <dgm:cxn modelId="{93E05352-1803-443C-BDF0-6B39959323B9}" srcId="{9F53A88D-8C35-4803-90C4-9DC0C432B3E0}" destId="{C047999F-5A21-4478-B717-83B97880BE4E}" srcOrd="2" destOrd="0" parTransId="{034769EB-05A6-4F99-ACC4-8B5BB47452A1}" sibTransId="{C418ADF7-F19C-447E-8400-A76D0F212DEA}"/>
    <dgm:cxn modelId="{B02F2353-0F2C-4A38-8256-B6B64D1A0EAF}" type="presOf" srcId="{2991FDB8-A156-4BE6-89B1-9303546C8992}" destId="{9CB14EF4-B3F5-4BDD-B6FC-DBBC0ECF3455}" srcOrd="0" destOrd="0" presId="urn:microsoft.com/office/officeart/2008/layout/LinedList"/>
    <dgm:cxn modelId="{638BDC84-7E9D-4AB6-A40B-240DB731F94B}" srcId="{9F53A88D-8C35-4803-90C4-9DC0C432B3E0}" destId="{019AAFE5-24CC-4093-BF24-8A3A1C3508A8}" srcOrd="0" destOrd="0" parTransId="{72BDD1BB-5B2D-42D9-85C9-68AD86ED7A39}" sibTransId="{4332B2CE-86E0-4D90-9912-ED8E328D502C}"/>
    <dgm:cxn modelId="{83710990-38A9-412A-B95E-901166860E22}" type="presOf" srcId="{ACE9A50F-9900-4319-B5BC-B9ED50C5D061}" destId="{C96AF248-B7D9-44E1-96D7-5E2C4F6D7225}" srcOrd="0" destOrd="0" presId="urn:microsoft.com/office/officeart/2008/layout/LinedList"/>
    <dgm:cxn modelId="{1EA9F4C8-9456-4E12-8827-0AC78B572141}" type="presOf" srcId="{9F53A88D-8C35-4803-90C4-9DC0C432B3E0}" destId="{79643A24-52CD-49D8-A399-CDEEBDD646E1}" srcOrd="0" destOrd="0" presId="urn:microsoft.com/office/officeart/2008/layout/LinedList"/>
    <dgm:cxn modelId="{3B6F9BDC-F7F3-4B8B-B7BC-7D1E30347558}" type="presOf" srcId="{6D9C71E7-CF5E-420C-8DE0-BF59C2FBCAEA}" destId="{222D0FB8-1BCA-489E-A8F2-DCDF0FD56AA4}" srcOrd="0" destOrd="0" presId="urn:microsoft.com/office/officeart/2008/layout/LinedList"/>
    <dgm:cxn modelId="{F3E747DD-5F90-48F4-87A4-389874213D2B}" type="presOf" srcId="{C047999F-5A21-4478-B717-83B97880BE4E}" destId="{5A87C8AB-BD1E-4D23-940B-A28536A8FEF3}" srcOrd="0" destOrd="0" presId="urn:microsoft.com/office/officeart/2008/layout/LinedList"/>
    <dgm:cxn modelId="{D3ADD3F6-4DCB-4931-A49C-8A9E86F658C0}" type="presOf" srcId="{019AAFE5-24CC-4093-BF24-8A3A1C3508A8}" destId="{6B26BAAD-F15F-41BF-9FAB-E9880DABA815}" srcOrd="0" destOrd="0" presId="urn:microsoft.com/office/officeart/2008/layout/LinedList"/>
    <dgm:cxn modelId="{3425D7E6-F833-461B-A99E-940A31034EBC}" type="presParOf" srcId="{222D0FB8-1BCA-489E-A8F2-DCDF0FD56AA4}" destId="{BA441647-2AC9-4E3A-BDCE-184544DBEBDD}" srcOrd="0" destOrd="0" presId="urn:microsoft.com/office/officeart/2008/layout/LinedList"/>
    <dgm:cxn modelId="{9770ED9F-19FE-4D6E-8814-B8B82952A26A}" type="presParOf" srcId="{222D0FB8-1BCA-489E-A8F2-DCDF0FD56AA4}" destId="{8638A1FA-55A7-4CEC-B511-9837339005D8}" srcOrd="1" destOrd="0" presId="urn:microsoft.com/office/officeart/2008/layout/LinedList"/>
    <dgm:cxn modelId="{41AE4A82-CEA5-4D65-958E-A3497360430F}" type="presParOf" srcId="{8638A1FA-55A7-4CEC-B511-9837339005D8}" destId="{79643A24-52CD-49D8-A399-CDEEBDD646E1}" srcOrd="0" destOrd="0" presId="urn:microsoft.com/office/officeart/2008/layout/LinedList"/>
    <dgm:cxn modelId="{81EDA749-E269-46B7-BB21-8D49BE095832}" type="presParOf" srcId="{8638A1FA-55A7-4CEC-B511-9837339005D8}" destId="{8143FE1E-5819-4B1D-9793-D03717720AE0}" srcOrd="1" destOrd="0" presId="urn:microsoft.com/office/officeart/2008/layout/LinedList"/>
    <dgm:cxn modelId="{98CA939C-606B-480E-8BAE-C6C528A048B4}" type="presParOf" srcId="{8143FE1E-5819-4B1D-9793-D03717720AE0}" destId="{45841BBD-1B70-46AA-BB09-48F938F17004}" srcOrd="0" destOrd="0" presId="urn:microsoft.com/office/officeart/2008/layout/LinedList"/>
    <dgm:cxn modelId="{77654F03-D16C-41D0-8005-14AED71CDBB0}" type="presParOf" srcId="{8143FE1E-5819-4B1D-9793-D03717720AE0}" destId="{BF4F6E45-C388-4FE5-88D9-24A97D8EB86D}" srcOrd="1" destOrd="0" presId="urn:microsoft.com/office/officeart/2008/layout/LinedList"/>
    <dgm:cxn modelId="{63B9BD93-4BED-491C-BC00-39582646C004}" type="presParOf" srcId="{BF4F6E45-C388-4FE5-88D9-24A97D8EB86D}" destId="{67259E9F-C1B8-4DE5-934A-6CCC3D5E0163}" srcOrd="0" destOrd="0" presId="urn:microsoft.com/office/officeart/2008/layout/LinedList"/>
    <dgm:cxn modelId="{E997C560-85CD-48DA-81B5-853E7AEC37AE}" type="presParOf" srcId="{BF4F6E45-C388-4FE5-88D9-24A97D8EB86D}" destId="{6B26BAAD-F15F-41BF-9FAB-E9880DABA815}" srcOrd="1" destOrd="0" presId="urn:microsoft.com/office/officeart/2008/layout/LinedList"/>
    <dgm:cxn modelId="{56B291C5-72E8-42CB-89FD-89937F10781D}" type="presParOf" srcId="{BF4F6E45-C388-4FE5-88D9-24A97D8EB86D}" destId="{FF40FBAF-DC0A-4CA4-B99F-F6E172D40F9A}" srcOrd="2" destOrd="0" presId="urn:microsoft.com/office/officeart/2008/layout/LinedList"/>
    <dgm:cxn modelId="{D679E25C-F81A-4940-B7D6-F1F5AF9886C5}" type="presParOf" srcId="{8143FE1E-5819-4B1D-9793-D03717720AE0}" destId="{1A6950E7-8E71-4701-9A1D-A7EB0A575D81}" srcOrd="2" destOrd="0" presId="urn:microsoft.com/office/officeart/2008/layout/LinedList"/>
    <dgm:cxn modelId="{5096EBB2-1B3C-4B1B-83C5-F5C0BAC7E14D}" type="presParOf" srcId="{8143FE1E-5819-4B1D-9793-D03717720AE0}" destId="{B9F12E16-5910-4638-BF16-87EBFE3FB850}" srcOrd="3" destOrd="0" presId="urn:microsoft.com/office/officeart/2008/layout/LinedList"/>
    <dgm:cxn modelId="{CDBE5B84-9647-4A96-89F4-2ABB6AEE9B5E}" type="presParOf" srcId="{8143FE1E-5819-4B1D-9793-D03717720AE0}" destId="{816ABE32-1DB3-462C-BB4D-C6B8A8A95B08}" srcOrd="4" destOrd="0" presId="urn:microsoft.com/office/officeart/2008/layout/LinedList"/>
    <dgm:cxn modelId="{EDEFFA8C-732C-4037-AC89-DAC4BF988F83}" type="presParOf" srcId="{816ABE32-1DB3-462C-BB4D-C6B8A8A95B08}" destId="{F3F4BEBB-6B4F-434D-89D8-945715B69922}" srcOrd="0" destOrd="0" presId="urn:microsoft.com/office/officeart/2008/layout/LinedList"/>
    <dgm:cxn modelId="{76787A5F-41AF-4801-BE91-BF390FFCE4AF}" type="presParOf" srcId="{816ABE32-1DB3-462C-BB4D-C6B8A8A95B08}" destId="{9CB14EF4-B3F5-4BDD-B6FC-DBBC0ECF3455}" srcOrd="1" destOrd="0" presId="urn:microsoft.com/office/officeart/2008/layout/LinedList"/>
    <dgm:cxn modelId="{25E75E4F-8010-4A9C-B3FE-B6EBAC46F020}" type="presParOf" srcId="{816ABE32-1DB3-462C-BB4D-C6B8A8A95B08}" destId="{9321EE7C-8E98-4C1D-A9CD-22DE180CB2D7}" srcOrd="2" destOrd="0" presId="urn:microsoft.com/office/officeart/2008/layout/LinedList"/>
    <dgm:cxn modelId="{AB5B35AA-6538-44E2-A2E3-E69F7D71E2FD}" type="presParOf" srcId="{8143FE1E-5819-4B1D-9793-D03717720AE0}" destId="{7D889CDC-5564-4F01-AF7C-D002FE2290F4}" srcOrd="5" destOrd="0" presId="urn:microsoft.com/office/officeart/2008/layout/LinedList"/>
    <dgm:cxn modelId="{8877BBD5-A09E-4AB6-ACE8-813D680D9231}" type="presParOf" srcId="{8143FE1E-5819-4B1D-9793-D03717720AE0}" destId="{02F1E433-7D7D-47DA-8308-A14FF47EEC89}" srcOrd="6" destOrd="0" presId="urn:microsoft.com/office/officeart/2008/layout/LinedList"/>
    <dgm:cxn modelId="{B0EC7F67-2D7C-4D96-80F1-BF82BEF75605}" type="presParOf" srcId="{8143FE1E-5819-4B1D-9793-D03717720AE0}" destId="{116C92EF-2C28-4388-BBD5-FEEF5DD22EF3}" srcOrd="7" destOrd="0" presId="urn:microsoft.com/office/officeart/2008/layout/LinedList"/>
    <dgm:cxn modelId="{45E1567A-BDF5-4886-8BCF-19962B92B731}" type="presParOf" srcId="{116C92EF-2C28-4388-BBD5-FEEF5DD22EF3}" destId="{04444AC1-3AA3-4D90-AF8D-9F169CFD4CD5}" srcOrd="0" destOrd="0" presId="urn:microsoft.com/office/officeart/2008/layout/LinedList"/>
    <dgm:cxn modelId="{B1647348-5A6B-47B0-86BB-E921D40C9B6A}" type="presParOf" srcId="{116C92EF-2C28-4388-BBD5-FEEF5DD22EF3}" destId="{5A87C8AB-BD1E-4D23-940B-A28536A8FEF3}" srcOrd="1" destOrd="0" presId="urn:microsoft.com/office/officeart/2008/layout/LinedList"/>
    <dgm:cxn modelId="{BFC2E46B-74D5-4670-905B-478E6F020D8A}" type="presParOf" srcId="{116C92EF-2C28-4388-BBD5-FEEF5DD22EF3}" destId="{2428A2F7-0DDF-4A41-86E6-03C27B0642F7}" srcOrd="2" destOrd="0" presId="urn:microsoft.com/office/officeart/2008/layout/LinedList"/>
    <dgm:cxn modelId="{20F271CE-77B7-423C-810C-439B6F363091}" type="presParOf" srcId="{8143FE1E-5819-4B1D-9793-D03717720AE0}" destId="{15A5C5E7-2927-4AC9-A745-20F2CE8DCA66}" srcOrd="8" destOrd="0" presId="urn:microsoft.com/office/officeart/2008/layout/LinedList"/>
    <dgm:cxn modelId="{A965A989-EAF2-4CDB-BB36-382D10526F33}" type="presParOf" srcId="{8143FE1E-5819-4B1D-9793-D03717720AE0}" destId="{CF10F830-570F-4791-8830-6D6CB1F39547}" srcOrd="9" destOrd="0" presId="urn:microsoft.com/office/officeart/2008/layout/LinedList"/>
    <dgm:cxn modelId="{D662401E-0145-4E0B-A22D-66CC07E2A417}" type="presParOf" srcId="{8143FE1E-5819-4B1D-9793-D03717720AE0}" destId="{635E280A-1ECA-454C-81FA-9A36D901031D}" srcOrd="10" destOrd="0" presId="urn:microsoft.com/office/officeart/2008/layout/LinedList"/>
    <dgm:cxn modelId="{A0E88438-91AB-49CC-A512-C258466C48E7}" type="presParOf" srcId="{635E280A-1ECA-454C-81FA-9A36D901031D}" destId="{383F8BA1-A9A5-4F39-94C7-0EF63C225A6F}" srcOrd="0" destOrd="0" presId="urn:microsoft.com/office/officeart/2008/layout/LinedList"/>
    <dgm:cxn modelId="{0F5B8B19-603C-4CF5-8F8E-06F3BBB8DD90}" type="presParOf" srcId="{635E280A-1ECA-454C-81FA-9A36D901031D}" destId="{C96AF248-B7D9-44E1-96D7-5E2C4F6D7225}" srcOrd="1" destOrd="0" presId="urn:microsoft.com/office/officeart/2008/layout/LinedList"/>
    <dgm:cxn modelId="{C4AE42DD-842C-497B-9C5A-5F815D7EF225}" type="presParOf" srcId="{635E280A-1ECA-454C-81FA-9A36D901031D}" destId="{F39C09BA-CFDA-42E6-97B8-C5F9B51FE3DF}" srcOrd="2" destOrd="0" presId="urn:microsoft.com/office/officeart/2008/layout/LinedList"/>
    <dgm:cxn modelId="{404E3A10-317D-4E9D-B8B7-1B369510DAD1}" type="presParOf" srcId="{8143FE1E-5819-4B1D-9793-D03717720AE0}" destId="{BABBF296-BFF7-403E-BD0A-8488B53C9C44}" srcOrd="11" destOrd="0" presId="urn:microsoft.com/office/officeart/2008/layout/LinedList"/>
    <dgm:cxn modelId="{4719A76E-3BE8-4341-9BCF-EF75EF6312B3}" type="presParOf" srcId="{8143FE1E-5819-4B1D-9793-D03717720AE0}" destId="{75CC6A1D-756A-415F-B829-58345CF2A46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41647-2AC9-4E3A-BDCE-184544DBEBDD}">
      <dsp:nvSpPr>
        <dsp:cNvPr id="0" name=""/>
        <dsp:cNvSpPr/>
      </dsp:nvSpPr>
      <dsp:spPr>
        <a:xfrm>
          <a:off x="0" y="0"/>
          <a:ext cx="114487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43A24-52CD-49D8-A399-CDEEBDD646E1}">
      <dsp:nvSpPr>
        <dsp:cNvPr id="0" name=""/>
        <dsp:cNvSpPr/>
      </dsp:nvSpPr>
      <dsp:spPr>
        <a:xfrm>
          <a:off x="0" y="0"/>
          <a:ext cx="2289754" cy="172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b="0" i="0" kern="1200" baseline="0"/>
            <a:t>Strategic priorities </a:t>
          </a:r>
          <a:endParaRPr lang="en-US" sz="4200" kern="1200"/>
        </a:p>
      </dsp:txBody>
      <dsp:txXfrm>
        <a:off x="0" y="0"/>
        <a:ext cx="2289754" cy="1720900"/>
      </dsp:txXfrm>
    </dsp:sp>
    <dsp:sp modelId="{6B26BAAD-F15F-41BF-9FAB-E9880DABA815}">
      <dsp:nvSpPr>
        <dsp:cNvPr id="0" name=""/>
        <dsp:cNvSpPr/>
      </dsp:nvSpPr>
      <dsp:spPr>
        <a:xfrm>
          <a:off x="2461485" y="20229"/>
          <a:ext cx="8987285" cy="40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Decarbonisation to net zero</a:t>
          </a:r>
          <a:endParaRPr lang="en-US" sz="1800" kern="1200"/>
        </a:p>
      </dsp:txBody>
      <dsp:txXfrm>
        <a:off x="2461485" y="20229"/>
        <a:ext cx="8987285" cy="404596"/>
      </dsp:txXfrm>
    </dsp:sp>
    <dsp:sp modelId="{1A6950E7-8E71-4701-9A1D-A7EB0A575D81}">
      <dsp:nvSpPr>
        <dsp:cNvPr id="0" name=""/>
        <dsp:cNvSpPr/>
      </dsp:nvSpPr>
      <dsp:spPr>
        <a:xfrm>
          <a:off x="2289754" y="424826"/>
          <a:ext cx="91590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14EF4-B3F5-4BDD-B6FC-DBBC0ECF3455}">
      <dsp:nvSpPr>
        <dsp:cNvPr id="0" name=""/>
        <dsp:cNvSpPr/>
      </dsp:nvSpPr>
      <dsp:spPr>
        <a:xfrm>
          <a:off x="2461485" y="445055"/>
          <a:ext cx="8987285" cy="40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Connecting our growing towns and cities</a:t>
          </a:r>
          <a:endParaRPr lang="en-US" sz="1800" kern="1200"/>
        </a:p>
      </dsp:txBody>
      <dsp:txXfrm>
        <a:off x="2461485" y="445055"/>
        <a:ext cx="8987285" cy="404596"/>
      </dsp:txXfrm>
    </dsp:sp>
    <dsp:sp modelId="{7D889CDC-5564-4F01-AF7C-D002FE2290F4}">
      <dsp:nvSpPr>
        <dsp:cNvPr id="0" name=""/>
        <dsp:cNvSpPr/>
      </dsp:nvSpPr>
      <dsp:spPr>
        <a:xfrm>
          <a:off x="2289754" y="849652"/>
          <a:ext cx="91590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7C8AB-BD1E-4D23-940B-A28536A8FEF3}">
      <dsp:nvSpPr>
        <dsp:cNvPr id="0" name=""/>
        <dsp:cNvSpPr/>
      </dsp:nvSpPr>
      <dsp:spPr>
        <a:xfrm>
          <a:off x="2461485" y="869882"/>
          <a:ext cx="8987285" cy="40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Energising coastal and rural communities</a:t>
          </a:r>
          <a:endParaRPr lang="en-US" sz="1800" kern="1200"/>
        </a:p>
      </dsp:txBody>
      <dsp:txXfrm>
        <a:off x="2461485" y="869882"/>
        <a:ext cx="8987285" cy="404596"/>
      </dsp:txXfrm>
    </dsp:sp>
    <dsp:sp modelId="{15A5C5E7-2927-4AC9-A745-20F2CE8DCA66}">
      <dsp:nvSpPr>
        <dsp:cNvPr id="0" name=""/>
        <dsp:cNvSpPr/>
      </dsp:nvSpPr>
      <dsp:spPr>
        <a:xfrm>
          <a:off x="2289754" y="1274478"/>
          <a:ext cx="91590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AF248-B7D9-44E1-96D7-5E2C4F6D7225}">
      <dsp:nvSpPr>
        <dsp:cNvPr id="0" name=""/>
        <dsp:cNvSpPr/>
      </dsp:nvSpPr>
      <dsp:spPr>
        <a:xfrm>
          <a:off x="2461485" y="1294708"/>
          <a:ext cx="8987285" cy="404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Unlocking our international gateways</a:t>
          </a:r>
          <a:endParaRPr lang="en-US" sz="1800" kern="1200"/>
        </a:p>
      </dsp:txBody>
      <dsp:txXfrm>
        <a:off x="2461485" y="1294708"/>
        <a:ext cx="8987285" cy="404596"/>
      </dsp:txXfrm>
    </dsp:sp>
    <dsp:sp modelId="{BABBF296-BFF7-403E-BD0A-8488B53C9C44}">
      <dsp:nvSpPr>
        <dsp:cNvPr id="0" name=""/>
        <dsp:cNvSpPr/>
      </dsp:nvSpPr>
      <dsp:spPr>
        <a:xfrm>
          <a:off x="2289754" y="1699304"/>
          <a:ext cx="91590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8EB8E-1F4B-4F65-A291-6D1D218F5800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31981-FEC5-4144-BCD5-EC9B5D089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84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76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31981-FEC5-4144-BCD5-EC9B5D089E4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4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565C9-369A-4C0E-BA5A-140957E2140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89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31981-FEC5-4144-BCD5-EC9B5D089E4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01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1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53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37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5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417CE-C538-43FD-9B76-88F8B0F1EA0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392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31981-FEC5-4144-BCD5-EC9B5D089E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81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00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26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72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9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8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5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0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18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30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2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41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E061-EAFD-4A80-806E-80408480A8A9}" type="datetimeFigureOut">
              <a:rPr lang="en-GB" smtClean="0"/>
              <a:t>22/03/2023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96B77-7AFF-4108-9C2B-759BD1F3E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18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transporteast.org.uk/wp-content/uploads/State-of-Rail-Full-report-WEB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ansporteast.org.uk/" TargetMode="External"/><Relationship Id="rId5" Type="http://schemas.openxmlformats.org/officeDocument/2006/relationships/hyperlink" Target="mailto:Andrew.Summers@suffolk.gov.uk" TargetMode="Externa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9ABD6110-87E5-2C07-F55A-6387FCB95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BCC31D7-8047-DAB8-D977-16600EABD683}"/>
              </a:ext>
            </a:extLst>
          </p:cNvPr>
          <p:cNvSpPr/>
          <p:nvPr/>
        </p:nvSpPr>
        <p:spPr>
          <a:xfrm>
            <a:off x="-1361758" y="158750"/>
            <a:ext cx="8717915" cy="2517140"/>
          </a:xfrm>
          <a:prstGeom prst="flowChartTerminator">
            <a:avLst/>
          </a:prstGeom>
          <a:solidFill>
            <a:srgbClr val="009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0B294-26C0-C4BD-F50E-7EEFEC91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986C"/>
              </a:clrFrom>
              <a:clrTo>
                <a:srgbClr val="00986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8" y="491490"/>
            <a:ext cx="5879022" cy="174371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FA11F8E-D290-6044-8241-6785E2D70EF8}"/>
              </a:ext>
            </a:extLst>
          </p:cNvPr>
          <p:cNvSpPr/>
          <p:nvPr/>
        </p:nvSpPr>
        <p:spPr>
          <a:xfrm>
            <a:off x="8120317" y="4968240"/>
            <a:ext cx="4834000" cy="1395730"/>
          </a:xfrm>
          <a:prstGeom prst="flowChartTerminator">
            <a:avLst/>
          </a:prstGeom>
          <a:solidFill>
            <a:srgbClr val="009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93D34-58EB-FB4D-BA28-40F2BD287EFB}"/>
              </a:ext>
            </a:extLst>
          </p:cNvPr>
          <p:cNvSpPr txBox="1"/>
          <p:nvPr/>
        </p:nvSpPr>
        <p:spPr>
          <a:xfrm>
            <a:off x="9102150" y="5373716"/>
            <a:ext cx="429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Rail Plan Update</a:t>
            </a:r>
          </a:p>
        </p:txBody>
      </p:sp>
      <p:pic>
        <p:nvPicPr>
          <p:cNvPr id="12" name="Graphic 11" descr="Train with solid fill">
            <a:extLst>
              <a:ext uri="{FF2B5EF4-FFF2-40B4-BE49-F238E27FC236}">
                <a16:creationId xmlns:a16="http://schemas.microsoft.com/office/drawing/2014/main" id="{CC3BC2B9-10A8-9D9C-5D8F-D8F991A92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7072" y="5346223"/>
            <a:ext cx="639763" cy="6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State of Rail Report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605602" y="128665"/>
            <a:ext cx="667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3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9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7D5A90-2590-F42D-F973-C5F784045BF2}"/>
              </a:ext>
            </a:extLst>
          </p:cNvPr>
          <p:cNvSpPr/>
          <p:nvPr/>
        </p:nvSpPr>
        <p:spPr>
          <a:xfrm>
            <a:off x="124877" y="876687"/>
            <a:ext cx="4086729" cy="5739418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 strategic challenges:</a:t>
            </a:r>
          </a:p>
          <a:p>
            <a:pPr defTabSz="914400">
              <a:lnSpc>
                <a:spcPct val="107000"/>
              </a:lnSpc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defTabSz="9144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East-West connectivity</a:t>
            </a:r>
          </a:p>
          <a:p>
            <a:pPr marL="457200" indent="-457200" defTabSz="9144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Inter-urban connectivity (both within region and to rest of UK)</a:t>
            </a:r>
          </a:p>
          <a:p>
            <a:pPr marL="457200" indent="-457200" defTabSz="9144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Poor Frequency</a:t>
            </a:r>
          </a:p>
          <a:p>
            <a:pPr marL="457200" indent="-457200" defTabSz="9144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Restricted freight movement</a:t>
            </a:r>
          </a:p>
          <a:p>
            <a:pPr marL="457200" indent="-457200" defTabSz="9144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access to airports</a:t>
            </a: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DC1D4E-E90E-D29E-80FB-25DF03CB3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54" t="23963" r="57898" b="21844"/>
          <a:stretch/>
        </p:blipFill>
        <p:spPr>
          <a:xfrm>
            <a:off x="4336826" y="1390709"/>
            <a:ext cx="7829281" cy="53824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6F178B-3C9A-D70D-5778-FF2B86BD6BA5}"/>
              </a:ext>
            </a:extLst>
          </p:cNvPr>
          <p:cNvSpPr txBox="1"/>
          <p:nvPr/>
        </p:nvSpPr>
        <p:spPr>
          <a:xfrm>
            <a:off x="8654072" y="1020726"/>
            <a:ext cx="3413051" cy="36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Current ‘State of Rail’ in the East</a:t>
            </a:r>
          </a:p>
        </p:txBody>
      </p:sp>
    </p:spTree>
    <p:extLst>
      <p:ext uri="{BB962C8B-B14F-4D97-AF65-F5344CB8AC3E}">
        <p14:creationId xmlns:p14="http://schemas.microsoft.com/office/powerpoint/2010/main" val="42971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223EB9-D239-091F-7C0F-98FE563E4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38" t="13910" r="2936" b="16783"/>
          <a:stretch/>
        </p:blipFill>
        <p:spPr>
          <a:xfrm>
            <a:off x="5623413" y="869631"/>
            <a:ext cx="6568587" cy="56055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State of Rail Report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605602" y="128665"/>
            <a:ext cx="746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3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Known schemes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9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BAD1EA-81D8-886E-38D1-5E29AEAE0C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691" t="13296" r="25160" b="17832"/>
          <a:stretch/>
        </p:blipFill>
        <p:spPr>
          <a:xfrm>
            <a:off x="79204" y="876689"/>
            <a:ext cx="5640660" cy="57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605602" y="128665"/>
            <a:ext cx="746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9365"/>
                </a:solidFill>
                <a:latin typeface="Calibri" panose="020F0502020204030204"/>
              </a:rPr>
              <a:t>Ely and </a:t>
            </a:r>
            <a:r>
              <a:rPr lang="en-GB" sz="3200" b="1" dirty="0" err="1">
                <a:solidFill>
                  <a:srgbClr val="009365"/>
                </a:solidFill>
                <a:latin typeface="Calibri" panose="020F0502020204030204"/>
              </a:rPr>
              <a:t>Haughley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93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9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D0C32C-8802-95CF-5D9E-0B55130A5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43" t="14423" r="39888" b="21272"/>
          <a:stretch/>
        </p:blipFill>
        <p:spPr>
          <a:xfrm>
            <a:off x="457370" y="997241"/>
            <a:ext cx="4019677" cy="5708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1348D1-386E-DCC6-5E60-8F34DB32D84B}"/>
              </a:ext>
            </a:extLst>
          </p:cNvPr>
          <p:cNvSpPr txBox="1"/>
          <p:nvPr/>
        </p:nvSpPr>
        <p:spPr>
          <a:xfrm>
            <a:off x="4866087" y="1537600"/>
            <a:ext cx="69405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Still awaiting government announcement on Rail Network Enhancement Pipeline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Transport East and England’s Economic Heartland co-published </a:t>
            </a:r>
            <a:r>
              <a:rPr lang="en-GB" sz="2000" b="1" i="1" dirty="0"/>
              <a:t>‘Keeping Trade on Track’</a:t>
            </a:r>
            <a:r>
              <a:rPr lang="en-GB" sz="2000" b="1" dirty="0"/>
              <a:t> </a:t>
            </a:r>
            <a:r>
              <a:rPr lang="en-GB" sz="2000" dirty="0"/>
              <a:t>brochure for Ely and </a:t>
            </a:r>
            <a:r>
              <a:rPr lang="en-GB" sz="2000" dirty="0" err="1"/>
              <a:t>Haughley</a:t>
            </a:r>
            <a:r>
              <a:rPr lang="en-GB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2000" dirty="0"/>
              <a:t>8 reasons to invest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2000" dirty="0"/>
              <a:t>Focus on national productivity, trade and carbon emissions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2000" dirty="0"/>
              <a:t>Demonstrates widespread political and business support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52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6128058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742121" y="131449"/>
            <a:ext cx="731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009365"/>
                </a:solidFill>
              </a:rPr>
              <a:t>Phase 2 proposals</a:t>
            </a:r>
            <a:endParaRPr lang="en-GB" b="1">
              <a:solidFill>
                <a:srgbClr val="009365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pic>
        <p:nvPicPr>
          <p:cNvPr id="28" name="Graphic 27" descr="Train with solid fill">
            <a:extLst>
              <a:ext uri="{FF2B5EF4-FFF2-40B4-BE49-F238E27FC236}">
                <a16:creationId xmlns:a16="http://schemas.microsoft.com/office/drawing/2014/main" id="{1ABB2D31-F839-B452-2B88-0B9F65E7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589" y="6119706"/>
            <a:ext cx="496401" cy="496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085E80-91A9-9998-77A5-8037941A6DE0}"/>
              </a:ext>
            </a:extLst>
          </p:cNvPr>
          <p:cNvSpPr txBox="1"/>
          <p:nvPr/>
        </p:nvSpPr>
        <p:spPr>
          <a:xfrm>
            <a:off x="139721" y="1016798"/>
            <a:ext cx="10819632" cy="5632311"/>
          </a:xfrm>
          <a:prstGeom prst="rect">
            <a:avLst/>
          </a:prstGeom>
          <a:solidFill>
            <a:srgbClr val="B7ECFF"/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effectLst/>
                <a:ea typeface="Times New Roman" panose="02020603050405020304" pitchFamily="18" charset="0"/>
              </a:rPr>
              <a:t>Actions </a:t>
            </a:r>
            <a:r>
              <a:rPr lang="en-GB" sz="2400" b="1" u="sng" dirty="0">
                <a:ea typeface="Times New Roman" panose="02020603050405020304" pitchFamily="18" charset="0"/>
              </a:rPr>
              <a:t>set out in 2023/24 Business Plan</a:t>
            </a:r>
            <a:r>
              <a:rPr lang="en-GB" sz="2400" b="1" u="sng" dirty="0">
                <a:effectLst/>
                <a:ea typeface="Times New Roman" panose="02020603050405020304" pitchFamily="18" charset="0"/>
              </a:rPr>
              <a:t>:</a:t>
            </a:r>
          </a:p>
          <a:p>
            <a:pPr algn="just"/>
            <a:endParaRPr lang="en-GB" sz="2400" dirty="0">
              <a:effectLst/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ea typeface="Times New Roman" panose="02020603050405020304" pitchFamily="18" charset="0"/>
              </a:rPr>
              <a:t>Regional </a:t>
            </a:r>
            <a:r>
              <a:rPr lang="en-GB" sz="2400" b="1" dirty="0">
                <a:ea typeface="Times New Roman" panose="02020603050405020304" pitchFamily="18" charset="0"/>
              </a:rPr>
              <a:t>rail engagement programme</a:t>
            </a:r>
            <a:r>
              <a:rPr lang="en-GB" sz="2400" dirty="0">
                <a:ea typeface="Times New Roman" panose="02020603050405020304" pitchFamily="18" charset="0"/>
              </a:rPr>
              <a:t>. A report that captures </a:t>
            </a:r>
            <a:r>
              <a:rPr lang="en-GB" sz="2400" b="1" dirty="0">
                <a:ea typeface="Times New Roman" panose="02020603050405020304" pitchFamily="18" charset="0"/>
              </a:rPr>
              <a:t>partner and stakeholders future vision</a:t>
            </a:r>
            <a:r>
              <a:rPr lang="en-GB" sz="2400" dirty="0">
                <a:ea typeface="Times New Roman" panose="02020603050405020304" pitchFamily="18" charset="0"/>
              </a:rPr>
              <a:t> for the role of rail in the East to 2050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ea typeface="Times New Roman" panose="02020603050405020304" pitchFamily="18" charset="0"/>
              </a:rPr>
              <a:t>Identify </a:t>
            </a:r>
            <a:r>
              <a:rPr lang="en-GB" sz="2400" b="1" dirty="0">
                <a:ea typeface="Times New Roman" panose="02020603050405020304" pitchFamily="18" charset="0"/>
              </a:rPr>
              <a:t>short-term rail investment opportunities </a:t>
            </a:r>
            <a:r>
              <a:rPr lang="en-GB" sz="2400" dirty="0">
                <a:ea typeface="Times New Roman" panose="02020603050405020304" pitchFamily="18" charset="0"/>
              </a:rPr>
              <a:t>for the region and </a:t>
            </a:r>
            <a:r>
              <a:rPr lang="en-GB" sz="2400" b="1" dirty="0">
                <a:ea typeface="Times New Roman" panose="02020603050405020304" pitchFamily="18" charset="0"/>
              </a:rPr>
              <a:t>integration opportunities with other modes (e.g. LTP4)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ea typeface="Times New Roman" panose="02020603050405020304" pitchFamily="18" charset="0"/>
              </a:rPr>
              <a:t>Incorporate the rail ambitions into the </a:t>
            </a:r>
            <a:r>
              <a:rPr lang="en-GB" sz="2400" b="1" dirty="0">
                <a:ea typeface="Times New Roman" panose="02020603050405020304" pitchFamily="18" charset="0"/>
              </a:rPr>
              <a:t>multi-modal regional connectivity studies </a:t>
            </a:r>
            <a:r>
              <a:rPr lang="en-GB" sz="2400" dirty="0">
                <a:ea typeface="Times New Roman" panose="02020603050405020304" pitchFamily="18" charset="0"/>
              </a:rPr>
              <a:t>(ongoing into 2024/25)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dirty="0">
              <a:ea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i="1" dirty="0">
                <a:ea typeface="Times New Roman" panose="02020603050405020304" pitchFamily="18" charset="0"/>
              </a:rPr>
              <a:t>[for FY2024/25 – unless funding available earlier] Finalisation of connectivity studies and identification of medium / long term rail priorities </a:t>
            </a:r>
            <a:r>
              <a:rPr lang="en-GB" sz="2400" b="1" i="1" dirty="0">
                <a:ea typeface="Times New Roman" panose="02020603050405020304" pitchFamily="18" charset="0"/>
              </a:rPr>
              <a:t>as a Rail Plan, integrated with other transport network, focused on people and goods movement</a:t>
            </a:r>
          </a:p>
        </p:txBody>
      </p:sp>
    </p:spTree>
    <p:extLst>
      <p:ext uri="{BB962C8B-B14F-4D97-AF65-F5344CB8AC3E}">
        <p14:creationId xmlns:p14="http://schemas.microsoft.com/office/powerpoint/2010/main" val="409752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6128058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71178" y="13144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Discussion points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pic>
        <p:nvPicPr>
          <p:cNvPr id="28" name="Graphic 27" descr="Train with solid fill">
            <a:extLst>
              <a:ext uri="{FF2B5EF4-FFF2-40B4-BE49-F238E27FC236}">
                <a16:creationId xmlns:a16="http://schemas.microsoft.com/office/drawing/2014/main" id="{1ABB2D31-F839-B452-2B88-0B9F65E7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589" y="6119706"/>
            <a:ext cx="496401" cy="496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7EA27-087C-86EA-DB79-78E4D3A42ABA}"/>
              </a:ext>
            </a:extLst>
          </p:cNvPr>
          <p:cNvSpPr/>
          <p:nvPr/>
        </p:nvSpPr>
        <p:spPr>
          <a:xfrm>
            <a:off x="493041" y="1003379"/>
            <a:ext cx="10886834" cy="3625637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 engagement with Suffolk Chamber TIG is key:</a:t>
            </a:r>
          </a:p>
          <a:p>
            <a:pPr marL="742950" lvl="1" indent="-285750" defTabSz="9144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defTabSz="914400">
              <a:lnSpc>
                <a:spcPct val="107000"/>
              </a:lnSpc>
              <a:buFont typeface="Wingdings" panose="05000000000000000000" pitchFamily="2" charset="2"/>
              <a:buChar char="q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rail planning activity are you doing that could align with the regional rail work?</a:t>
            </a:r>
          </a:p>
          <a:p>
            <a:pPr marL="800100" lvl="1" indent="-342900" defTabSz="914400">
              <a:lnSpc>
                <a:spcPct val="107000"/>
              </a:lnSpc>
              <a:buFont typeface="Wingdings" panose="05000000000000000000" pitchFamily="2" charset="2"/>
              <a:buChar char="q"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defTabSz="914400">
              <a:lnSpc>
                <a:spcPct val="107000"/>
              </a:lnSpc>
              <a:buFont typeface="Wingdings" panose="05000000000000000000" pitchFamily="2" charset="2"/>
              <a:buChar char="q"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rail outputs would be of most use to members of this group?</a:t>
            </a:r>
          </a:p>
          <a:p>
            <a:pPr marL="800100" lvl="1" indent="-342900" defTabSz="914400">
              <a:lnSpc>
                <a:spcPct val="107000"/>
              </a:lnSpc>
              <a:buFont typeface="Wingdings" panose="05000000000000000000" pitchFamily="2" charset="2"/>
              <a:buChar char="q"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defTabSz="914400">
              <a:lnSpc>
                <a:spcPct val="107000"/>
              </a:lnSpc>
              <a:buFont typeface="Wingdings" panose="05000000000000000000" pitchFamily="2" charset="2"/>
              <a:buChar char="q"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further questions or suggestions to ensure maximise value of TE Rail work?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8CC103-C3BF-33C8-5E78-5578E1CFB764}"/>
              </a:ext>
            </a:extLst>
          </p:cNvPr>
          <p:cNvSpPr/>
          <p:nvPr/>
        </p:nvSpPr>
        <p:spPr>
          <a:xfrm>
            <a:off x="0" y="4893733"/>
            <a:ext cx="12191999" cy="1964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68A2D-3F63-E02E-0725-970761396BD7}"/>
              </a:ext>
            </a:extLst>
          </p:cNvPr>
          <p:cNvSpPr txBox="1"/>
          <p:nvPr/>
        </p:nvSpPr>
        <p:spPr>
          <a:xfrm>
            <a:off x="504963" y="5115956"/>
            <a:ext cx="4789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Contact:</a:t>
            </a:r>
          </a:p>
          <a:p>
            <a:endParaRPr lang="en-GB" dirty="0"/>
          </a:p>
          <a:p>
            <a:r>
              <a:rPr lang="en-GB" dirty="0"/>
              <a:t>Andrew Summers</a:t>
            </a:r>
          </a:p>
          <a:p>
            <a:r>
              <a:rPr lang="en-GB" dirty="0"/>
              <a:t>Chief Executive, Transport East</a:t>
            </a:r>
          </a:p>
          <a:p>
            <a:r>
              <a:rPr lang="en-GB" dirty="0">
                <a:hlinkClick r:id="rId5"/>
              </a:rPr>
              <a:t>Andrew.Summers@suffolk.gov.uk</a:t>
            </a:r>
            <a:r>
              <a:rPr lang="en-GB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8B8EA-62AF-76A0-9999-06303B9B15AA}"/>
              </a:ext>
            </a:extLst>
          </p:cNvPr>
          <p:cNvSpPr txBox="1"/>
          <p:nvPr/>
        </p:nvSpPr>
        <p:spPr>
          <a:xfrm>
            <a:off x="5539308" y="5115956"/>
            <a:ext cx="4789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Links:</a:t>
            </a:r>
          </a:p>
          <a:p>
            <a:endParaRPr lang="en-GB" dirty="0"/>
          </a:p>
          <a:p>
            <a:r>
              <a:rPr lang="en-GB" sz="1600" dirty="0">
                <a:hlinkClick r:id="rId6"/>
              </a:rPr>
              <a:t>www.transporteast.org.uk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>
                <a:hlinkClick r:id="rId7"/>
              </a:rPr>
              <a:t>www.transporteast.org.uk/wp-content/uploads/State-of-Rail-Full-report-WEB.pdf</a:t>
            </a:r>
            <a:r>
              <a:rPr lang="en-GB" sz="16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90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1601612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Contents</a:t>
            </a: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7D5A90-2590-F42D-F973-C5F784045BF2}"/>
              </a:ext>
            </a:extLst>
          </p:cNvPr>
          <p:cNvSpPr/>
          <p:nvPr/>
        </p:nvSpPr>
        <p:spPr>
          <a:xfrm>
            <a:off x="124877" y="876687"/>
            <a:ext cx="5428758" cy="5739418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Transport East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Challenges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Vision and Priorities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Rail Plan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Rail Leadership Group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Rail Report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</a:t>
            </a: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-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work Programme 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pic>
        <p:nvPicPr>
          <p:cNvPr id="3" name="Picture 2" descr="A picture containing outdoor, building, road, house&#10;&#10;Description automatically generated">
            <a:extLst>
              <a:ext uri="{FF2B5EF4-FFF2-40B4-BE49-F238E27FC236}">
                <a16:creationId xmlns:a16="http://schemas.microsoft.com/office/drawing/2014/main" id="{0C4E7C25-0715-B7FE-D021-9171C64BE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85" y="0"/>
            <a:ext cx="6198315" cy="68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0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44120" y="257440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19876" y="326478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East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AC1460-EB80-0A48-B9BF-E803BD655F41}"/>
              </a:ext>
            </a:extLst>
          </p:cNvPr>
          <p:cNvSpPr/>
          <p:nvPr/>
        </p:nvSpPr>
        <p:spPr>
          <a:xfrm>
            <a:off x="280881" y="4857951"/>
            <a:ext cx="2289754" cy="17209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FF4AA2-C39F-637D-DB31-F56D5EA88B5C}"/>
              </a:ext>
            </a:extLst>
          </p:cNvPr>
          <p:cNvSpPr/>
          <p:nvPr/>
        </p:nvSpPr>
        <p:spPr>
          <a:xfrm>
            <a:off x="2742366" y="5303006"/>
            <a:ext cx="8987285" cy="4045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BC8D50-DBB8-878A-B4D9-D7C1B5F89F7B}"/>
              </a:ext>
            </a:extLst>
          </p:cNvPr>
          <p:cNvSpPr/>
          <p:nvPr/>
        </p:nvSpPr>
        <p:spPr>
          <a:xfrm>
            <a:off x="2742366" y="6152659"/>
            <a:ext cx="8987285" cy="4045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FB76A7B-F75A-B270-2769-594473E9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425" y="0"/>
            <a:ext cx="53517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49FE1F-E20A-03A7-CE23-1930F1790207}"/>
              </a:ext>
            </a:extLst>
          </p:cNvPr>
          <p:cNvSpPr txBox="1"/>
          <p:nvPr/>
        </p:nvSpPr>
        <p:spPr>
          <a:xfrm>
            <a:off x="434621" y="1218273"/>
            <a:ext cx="51848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East: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Norfolk, Suffolk, Essex, Thurrock and Southend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Transport Authorities, Planning Authorities, LEPs, Chambers of Commerce, National Highways, Network Rail and DfT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role: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 with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voice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transport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trategy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region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Prioritise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strategic investment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improve delivery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partners –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capability</a:t>
            </a:r>
          </a:p>
        </p:txBody>
      </p:sp>
    </p:spTree>
    <p:extLst>
      <p:ext uri="{BB962C8B-B14F-4D97-AF65-F5344CB8AC3E}">
        <p14:creationId xmlns:p14="http://schemas.microsoft.com/office/powerpoint/2010/main" val="154923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2931-C8E8-40F0-B048-63F24CF8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3" y="34351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Core feedback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7389B-89B6-4E6E-B199-9F80EF576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17149" cy="68467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B0392-8B8B-4735-84EB-1A057168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3CA3E-10B8-4D81-A3CC-33C7D7713E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57ACE-F365-4CF2-8F7F-3CACBE20FA34}"/>
              </a:ext>
            </a:extLst>
          </p:cNvPr>
          <p:cNvSpPr txBox="1"/>
          <p:nvPr/>
        </p:nvSpPr>
        <p:spPr>
          <a:xfrm>
            <a:off x="202610" y="1323805"/>
            <a:ext cx="56109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>
                <a:solidFill>
                  <a:srgbClr val="0070C0"/>
                </a:solidFill>
              </a:rPr>
              <a:t>The East helps drive the UK economy: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75 towns and cities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Strong, innovative and diverse economy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Global gateway for trade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Energy sector powering the country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Major housing and jobs 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/>
          </a:p>
          <a:p>
            <a:pPr>
              <a:spcAft>
                <a:spcPts val="600"/>
              </a:spcAft>
            </a:pPr>
            <a:r>
              <a:rPr lang="en-GB" sz="2800">
                <a:solidFill>
                  <a:srgbClr val="0070C0"/>
                </a:solidFill>
              </a:rPr>
              <a:t>But has major transport challenges: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Rising emissions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Poor connectivity and congestion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Rural and coastal accessibility</a:t>
            </a:r>
          </a:p>
          <a:p>
            <a:pPr marL="808038" indent="-357188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/>
              <a:t>Accessing international gateways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94F167-5861-0113-324C-57DD49668378}"/>
              </a:ext>
            </a:extLst>
          </p:cNvPr>
          <p:cNvGrpSpPr/>
          <p:nvPr/>
        </p:nvGrpSpPr>
        <p:grpSpPr>
          <a:xfrm>
            <a:off x="-5944120" y="257440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C8855-6096-3C90-2CA9-509BB2D07612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id="{38CBEE58-095E-C2E9-D1C5-24CBE9D76257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9E6F1E8D-B145-64E8-CE73-68F2011BBBA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5F7412-2AE0-B581-28D5-4B53272FBA95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0E5220A2-540D-3E03-8844-6DDA47683704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66626E86-2261-F3C1-2950-430DE7CF82DA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C16773-A835-B7EC-E26D-6B66B7F84F26}"/>
              </a:ext>
            </a:extLst>
          </p:cNvPr>
          <p:cNvSpPr txBox="1"/>
          <p:nvPr/>
        </p:nvSpPr>
        <p:spPr>
          <a:xfrm>
            <a:off x="119876" y="326478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challenges</a:t>
            </a:r>
          </a:p>
        </p:txBody>
      </p:sp>
    </p:spTree>
    <p:extLst>
      <p:ext uri="{BB962C8B-B14F-4D97-AF65-F5344CB8AC3E}">
        <p14:creationId xmlns:p14="http://schemas.microsoft.com/office/powerpoint/2010/main" val="185251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95BD7C-CA09-6A65-0F62-28BBD82F50BE}"/>
              </a:ext>
            </a:extLst>
          </p:cNvPr>
          <p:cNvGrpSpPr/>
          <p:nvPr/>
        </p:nvGrpSpPr>
        <p:grpSpPr>
          <a:xfrm>
            <a:off x="-3287377" y="257438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1141C9-DB54-CF1F-2340-0F5A7143EAC8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8DF18B2F-5E7E-D8C4-352D-B939C9A3D5BD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E895B9BC-0542-8318-D73B-2F843428A001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F44D16-74A7-D4CB-E48B-0A678BFCC45C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80A6ED73-3A4A-634E-31A6-C364FB37FEC6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A39CA1A8-665D-6B19-CD2D-32A9E62EDD36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042931-C8E8-40F0-B048-63F24CF8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6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Vision and priorities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B0392-8B8B-4735-84EB-1A057168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CA3E-10B8-4D81-A3CC-33C7D7713E3B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4BFD4-7E2E-49FC-9E62-268DC403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71" y="249914"/>
            <a:ext cx="5414461" cy="4465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DC47A-86DA-451E-A6EE-FB700A538AAE}"/>
              </a:ext>
            </a:extLst>
          </p:cNvPr>
          <p:cNvSpPr txBox="1"/>
          <p:nvPr/>
        </p:nvSpPr>
        <p:spPr>
          <a:xfrm>
            <a:off x="343210" y="1689354"/>
            <a:ext cx="5418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lang="en-GB" sz="2800" b="1" i="1" kern="0">
                <a:solidFill>
                  <a:schemeClr val="accent5"/>
                </a:solidFill>
                <a:cs typeface="Calibri" panose="020F0502020204030204" pitchFamily="34" charset="0"/>
                <a:sym typeface="Arial"/>
              </a:rPr>
              <a:t>“A thriving Eastern region with safe, efficient and net-zero transport networks advancing a future of inclusive and sustainable growth for decades to come”</a:t>
            </a:r>
          </a:p>
        </p:txBody>
      </p:sp>
      <p:graphicFrame>
        <p:nvGraphicFramePr>
          <p:cNvPr id="23" name="TextBox 12">
            <a:extLst>
              <a:ext uri="{FF2B5EF4-FFF2-40B4-BE49-F238E27FC236}">
                <a16:creationId xmlns:a16="http://schemas.microsoft.com/office/drawing/2014/main" id="{576055B3-E4DA-46D7-A033-0D7DF1801964}"/>
              </a:ext>
            </a:extLst>
          </p:cNvPr>
          <p:cNvGraphicFramePr/>
          <p:nvPr/>
        </p:nvGraphicFramePr>
        <p:xfrm>
          <a:off x="433470" y="5009486"/>
          <a:ext cx="11448771" cy="172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062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1B47FE-B0F6-E625-3759-9EBDF37BC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55" t="13116" r="58145" b="6384"/>
          <a:stretch/>
        </p:blipFill>
        <p:spPr>
          <a:xfrm>
            <a:off x="7365442" y="250520"/>
            <a:ext cx="4414683" cy="5716708"/>
          </a:xfrm>
          <a:prstGeom prst="rect">
            <a:avLst/>
          </a:prstGeom>
          <a:ln w="19050">
            <a:solidFill>
              <a:srgbClr val="B74919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58FDCF-C7EB-1ACE-3F9B-F404A48B585B}"/>
              </a:ext>
            </a:extLst>
          </p:cNvPr>
          <p:cNvCxnSpPr>
            <a:cxnSpLocks/>
          </p:cNvCxnSpPr>
          <p:nvPr/>
        </p:nvCxnSpPr>
        <p:spPr>
          <a:xfrm flipV="1">
            <a:off x="10285624" y="1618910"/>
            <a:ext cx="550606" cy="1887794"/>
          </a:xfrm>
          <a:prstGeom prst="straightConnector1">
            <a:avLst/>
          </a:prstGeom>
          <a:noFill/>
          <a:ln w="155575" cap="flat" cmpd="sng" algn="ctr">
            <a:solidFill>
              <a:srgbClr val="1D9A78"/>
            </a:solidFill>
            <a:prstDash val="solid"/>
            <a:miter lim="800000"/>
            <a:headEnd w="med" len="sm"/>
            <a:tailEnd type="triangle" w="sm" len="sm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1FE31C-26E4-C370-42F3-A7A1F6130BE1}"/>
              </a:ext>
            </a:extLst>
          </p:cNvPr>
          <p:cNvCxnSpPr>
            <a:cxnSpLocks/>
          </p:cNvCxnSpPr>
          <p:nvPr/>
        </p:nvCxnSpPr>
        <p:spPr>
          <a:xfrm flipH="1">
            <a:off x="8058617" y="3506704"/>
            <a:ext cx="2227007" cy="1926371"/>
          </a:xfrm>
          <a:prstGeom prst="straightConnector1">
            <a:avLst/>
          </a:prstGeom>
          <a:noFill/>
          <a:ln w="155575" cap="flat" cmpd="sng" algn="ctr">
            <a:solidFill>
              <a:srgbClr val="1D9A78"/>
            </a:solidFill>
            <a:prstDash val="solid"/>
            <a:miter lim="800000"/>
            <a:tailEnd type="triangle" w="med" len="sm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7E3D49-A141-F2A4-A790-B9F7A1DF31A8}"/>
              </a:ext>
            </a:extLst>
          </p:cNvPr>
          <p:cNvCxnSpPr>
            <a:cxnSpLocks/>
          </p:cNvCxnSpPr>
          <p:nvPr/>
        </p:nvCxnSpPr>
        <p:spPr>
          <a:xfrm flipV="1">
            <a:off x="7984875" y="3280562"/>
            <a:ext cx="206478" cy="2152513"/>
          </a:xfrm>
          <a:prstGeom prst="straightConnector1">
            <a:avLst/>
          </a:prstGeom>
          <a:noFill/>
          <a:ln w="95250" cap="flat" cmpd="sng" algn="ctr">
            <a:solidFill>
              <a:srgbClr val="8BC14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B1428B7-6D0F-7930-0897-943333A1A183}"/>
              </a:ext>
            </a:extLst>
          </p:cNvPr>
          <p:cNvSpPr/>
          <p:nvPr/>
        </p:nvSpPr>
        <p:spPr>
          <a:xfrm>
            <a:off x="7886553" y="2031865"/>
            <a:ext cx="816077" cy="793955"/>
          </a:xfrm>
          <a:prstGeom prst="rect">
            <a:avLst/>
          </a:prstGeom>
          <a:noFill/>
          <a:ln w="53975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5A50CE-C984-B562-C958-EDEFE14E77FB}"/>
              </a:ext>
            </a:extLst>
          </p:cNvPr>
          <p:cNvSpPr/>
          <p:nvPr/>
        </p:nvSpPr>
        <p:spPr>
          <a:xfrm>
            <a:off x="10556011" y="1471426"/>
            <a:ext cx="280219" cy="287594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4C1CA-69A1-EF85-DFC4-C410D3FAF1D7}"/>
              </a:ext>
            </a:extLst>
          </p:cNvPr>
          <p:cNvSpPr txBox="1"/>
          <p:nvPr/>
        </p:nvSpPr>
        <p:spPr>
          <a:xfrm>
            <a:off x="9425300" y="4690428"/>
            <a:ext cx="1868131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B74919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GEML task force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CD3AD5-FEA1-9538-5E45-836B84184C8F}"/>
              </a:ext>
            </a:extLst>
          </p:cNvPr>
          <p:cNvCxnSpPr>
            <a:cxnSpLocks/>
          </p:cNvCxnSpPr>
          <p:nvPr/>
        </p:nvCxnSpPr>
        <p:spPr>
          <a:xfrm>
            <a:off x="9425300" y="4317113"/>
            <a:ext cx="201562" cy="379294"/>
          </a:xfrm>
          <a:prstGeom prst="line">
            <a:avLst/>
          </a:prstGeom>
          <a:noFill/>
          <a:ln w="19050" cap="flat" cmpd="sng" algn="ctr">
            <a:solidFill>
              <a:srgbClr val="1D9A78"/>
            </a:solidFill>
            <a:prstDash val="solid"/>
            <a:miter lim="800000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DE32C5-EC18-0D5A-5A83-AAEB19BF1D45}"/>
              </a:ext>
            </a:extLst>
          </p:cNvPr>
          <p:cNvSpPr txBox="1"/>
          <p:nvPr/>
        </p:nvSpPr>
        <p:spPr>
          <a:xfrm>
            <a:off x="6549362" y="4008856"/>
            <a:ext cx="1337191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8BC14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WAML task force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DD3C8F-0D53-09A0-CA53-3361B44670EE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7886553" y="4317113"/>
            <a:ext cx="172064" cy="14909"/>
          </a:xfrm>
          <a:prstGeom prst="line">
            <a:avLst/>
          </a:prstGeom>
          <a:noFill/>
          <a:ln w="19050" cap="flat" cmpd="sng" algn="ctr">
            <a:solidFill>
              <a:srgbClr val="8BC145"/>
            </a:solidFill>
            <a:prstDash val="solid"/>
            <a:miter lim="800000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ED3087-4E61-ED54-6CF8-99E5FCC69A84}"/>
              </a:ext>
            </a:extLst>
          </p:cNvPr>
          <p:cNvSpPr txBox="1"/>
          <p:nvPr/>
        </p:nvSpPr>
        <p:spPr>
          <a:xfrm>
            <a:off x="6473165" y="2025972"/>
            <a:ext cx="96847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Ely task force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B373F8-128C-E1D7-8B53-32E897F3B7B4}"/>
              </a:ext>
            </a:extLst>
          </p:cNvPr>
          <p:cNvCxnSpPr>
            <a:cxnSpLocks/>
          </p:cNvCxnSpPr>
          <p:nvPr/>
        </p:nvCxnSpPr>
        <p:spPr>
          <a:xfrm flipV="1">
            <a:off x="8038953" y="4469513"/>
            <a:ext cx="172064" cy="14909"/>
          </a:xfrm>
          <a:prstGeom prst="line">
            <a:avLst/>
          </a:prstGeom>
          <a:noFill/>
          <a:ln w="12700" cap="flat" cmpd="sng" algn="ctr">
            <a:solidFill>
              <a:srgbClr val="8BC145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7B2FB7-7BEA-FFD0-21F7-7AEA32385524}"/>
              </a:ext>
            </a:extLst>
          </p:cNvPr>
          <p:cNvCxnSpPr>
            <a:cxnSpLocks/>
          </p:cNvCxnSpPr>
          <p:nvPr/>
        </p:nvCxnSpPr>
        <p:spPr>
          <a:xfrm>
            <a:off x="7424436" y="2428842"/>
            <a:ext cx="462117" cy="0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E7FB75-61FC-45E4-2033-27568CCF4C35}"/>
              </a:ext>
            </a:extLst>
          </p:cNvPr>
          <p:cNvSpPr txBox="1"/>
          <p:nvPr/>
        </p:nvSpPr>
        <p:spPr>
          <a:xfrm>
            <a:off x="8437161" y="387164"/>
            <a:ext cx="968475" cy="92333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EW Rail Eastern Board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B76D09-1E81-468A-EC76-780257EE49C0}"/>
              </a:ext>
            </a:extLst>
          </p:cNvPr>
          <p:cNvCxnSpPr>
            <a:cxnSpLocks/>
          </p:cNvCxnSpPr>
          <p:nvPr/>
        </p:nvCxnSpPr>
        <p:spPr>
          <a:xfrm>
            <a:off x="9223741" y="1310494"/>
            <a:ext cx="530941" cy="1361809"/>
          </a:xfrm>
          <a:prstGeom prst="line">
            <a:avLst/>
          </a:prstGeom>
          <a:noFill/>
          <a:ln w="19050" cap="flat" cmpd="sng" algn="ctr">
            <a:solidFill>
              <a:srgbClr val="F19D19"/>
            </a:solidFill>
            <a:prstDash val="solid"/>
            <a:miter lim="800000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809F536-4D9A-C127-0169-10638FF369E7}"/>
              </a:ext>
            </a:extLst>
          </p:cNvPr>
          <p:cNvSpPr txBox="1"/>
          <p:nvPr/>
        </p:nvSpPr>
        <p:spPr>
          <a:xfrm>
            <a:off x="10961593" y="2185544"/>
            <a:ext cx="968475" cy="7386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Trowse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area Rail Group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3DBAEA-5884-E448-66B2-89451C0E795B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0836230" y="1615223"/>
            <a:ext cx="270387" cy="57032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16416F-1647-BA4F-079A-4996A557E584}"/>
              </a:ext>
            </a:extLst>
          </p:cNvPr>
          <p:cNvSpPr txBox="1"/>
          <p:nvPr/>
        </p:nvSpPr>
        <p:spPr>
          <a:xfrm>
            <a:off x="7365442" y="6071442"/>
            <a:ext cx="441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Existing Rail Task Forces in the East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2A5891-E63A-AD30-73B9-1BE563F6040F}"/>
              </a:ext>
            </a:extLst>
          </p:cNvPr>
          <p:cNvGrpSpPr/>
          <p:nvPr/>
        </p:nvGrpSpPr>
        <p:grpSpPr>
          <a:xfrm>
            <a:off x="-3287377" y="257438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A67E986-7A8E-0ACF-6555-00D0C626AB6F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DDD65836-362D-B64F-70EA-91F95E40D130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5603DB8B-B7AC-C9B8-B7AB-FFE12530C830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66A356-8ABC-A3E1-B468-51887A6C7EA1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EA639AFE-1839-4DCC-5D9D-3F17E6CFEA19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68159D87-0D56-E352-281C-753C696CE9EE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B9A863-FDD8-3D57-37D9-EAA7177F5569}"/>
              </a:ext>
            </a:extLst>
          </p:cNvPr>
          <p:cNvSpPr txBox="1"/>
          <p:nvPr/>
        </p:nvSpPr>
        <p:spPr>
          <a:xfrm>
            <a:off x="119876" y="326478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 our partners </a:t>
            </a:r>
            <a:r>
              <a:rPr lang="en-GB" sz="3200">
                <a:solidFill>
                  <a:prstClr val="white"/>
                </a:solidFill>
                <a:latin typeface="Calibri" panose="020F0502020204030204"/>
              </a:rPr>
              <a:t>want a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Rail Plan?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29B912-E5E3-CA42-24F4-5BACAB2F835A}"/>
              </a:ext>
            </a:extLst>
          </p:cNvPr>
          <p:cNvSpPr/>
          <p:nvPr/>
        </p:nvSpPr>
        <p:spPr>
          <a:xfrm>
            <a:off x="350516" y="1233430"/>
            <a:ext cx="5903374" cy="5144678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2400" b="1" u="sng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voice </a:t>
            </a:r>
            <a:r>
              <a:rPr lang="en-GB"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Rail: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 Rail Vision for entire region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Outputs and Outcomes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case for investment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Short, medium, long term priorities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with multi-modal regional strategy / LTPs / BSIPs / NH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direction/ co-ordination for better partnership working</a:t>
            </a:r>
          </a:p>
          <a:p>
            <a:pPr marL="627063" marR="0" lvl="0" indent="-361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regional advice to government on rail investment in the East</a:t>
            </a:r>
          </a:p>
          <a:p>
            <a:pPr defTabSz="914400">
              <a:lnSpc>
                <a:spcPct val="107000"/>
              </a:lnSpc>
              <a:defRPr/>
            </a:pPr>
            <a:endParaRPr kumimoji="0" lang="en-GB" sz="2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03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918085" y="84801"/>
            <a:ext cx="11364804" cy="722854"/>
            <a:chOff x="-1939855" y="405828"/>
            <a:chExt cx="12692985" cy="943879"/>
          </a:xfrm>
          <a:solidFill>
            <a:srgbClr val="009365"/>
          </a:solidFill>
        </p:grpSpPr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F77C8151-2410-9D75-8501-8E1420AD5778}"/>
                </a:ext>
              </a:extLst>
            </p:cNvPr>
            <p:cNvSpPr/>
            <p:nvPr/>
          </p:nvSpPr>
          <p:spPr>
            <a:xfrm>
              <a:off x="2658376" y="405828"/>
              <a:ext cx="8094754" cy="943876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16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19" y="133012"/>
            <a:ext cx="1009566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Rail Leadership Group</a:t>
            </a:r>
            <a:endParaRPr lang="en-GB" sz="3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0EB3C-CC83-FBB5-274B-106CAAF284E3}"/>
              </a:ext>
            </a:extLst>
          </p:cNvPr>
          <p:cNvSpPr txBox="1"/>
          <p:nvPr/>
        </p:nvSpPr>
        <p:spPr>
          <a:xfrm>
            <a:off x="5536281" y="881219"/>
            <a:ext cx="51917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9365"/>
                </a:solidFill>
              </a:rPr>
              <a:t>Key points:</a:t>
            </a:r>
          </a:p>
          <a:p>
            <a:endParaRPr lang="en-GB" sz="2800" b="1">
              <a:solidFill>
                <a:srgbClr val="009365"/>
              </a:solidFill>
            </a:endParaRPr>
          </a:p>
          <a:p>
            <a:endParaRPr lang="en-GB" b="1">
              <a:solidFill>
                <a:srgbClr val="009365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1600"/>
              </a:p>
            </p:txBody>
          </p:sp>
        </p:grpSp>
      </p:grpSp>
      <p:pic>
        <p:nvPicPr>
          <p:cNvPr id="28" name="Graphic 27" descr="Train with solid fill">
            <a:extLst>
              <a:ext uri="{FF2B5EF4-FFF2-40B4-BE49-F238E27FC236}">
                <a16:creationId xmlns:a16="http://schemas.microsoft.com/office/drawing/2014/main" id="{1ABB2D31-F839-B452-2B88-0B9F65E7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589" y="6119706"/>
            <a:ext cx="496401" cy="496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7F4C2B-A514-59DB-90A2-F5AF91B72D0F}"/>
              </a:ext>
            </a:extLst>
          </p:cNvPr>
          <p:cNvSpPr/>
          <p:nvPr/>
        </p:nvSpPr>
        <p:spPr>
          <a:xfrm>
            <a:off x="-1" y="973552"/>
            <a:ext cx="5191759" cy="5884447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9B81E-AFA1-3249-1D21-83AFCE56377B}"/>
              </a:ext>
            </a:extLst>
          </p:cNvPr>
          <p:cNvSpPr txBox="1"/>
          <p:nvPr/>
        </p:nvSpPr>
        <p:spPr>
          <a:xfrm>
            <a:off x="139720" y="973552"/>
            <a:ext cx="519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9365"/>
                </a:solidFill>
              </a:rPr>
              <a:t>Participants</a:t>
            </a:r>
            <a:endParaRPr lang="en-GB" b="1">
              <a:solidFill>
                <a:srgbClr val="00936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3351F-8567-5429-46FB-39FFCDE19754}"/>
              </a:ext>
            </a:extLst>
          </p:cNvPr>
          <p:cNvSpPr txBox="1"/>
          <p:nvPr/>
        </p:nvSpPr>
        <p:spPr>
          <a:xfrm>
            <a:off x="312079" y="1662669"/>
            <a:ext cx="4567598" cy="514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Aldous MP, Co-chair </a:t>
            </a:r>
            <a:r>
              <a:rPr lang="en-GB" sz="22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EoE</a:t>
            </a: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APPG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Lord </a:t>
            </a:r>
            <a:r>
              <a:rPr lang="en-GB" sz="2200" i="1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Haselhurst</a:t>
            </a: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Chair, WAML task force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Giles Watling MP, Chair, GEML task force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Cllr Nicoll, Chair EWR Eastern Board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 partners:</a:t>
            </a: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Network Rail, GBR TT, Greater Anglia, C2C, Rail Freight Group, NIC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2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Authorities / STBs:</a:t>
            </a:r>
            <a:r>
              <a:rPr lang="en-GB" sz="22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Norfolk, Suffolk, Essex, Thurrock, Southend, Herts, CPCA, England’s Economic Heartland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6F073-4B93-8E49-2B6F-7209910F1148}"/>
              </a:ext>
            </a:extLst>
          </p:cNvPr>
          <p:cNvSpPr txBox="1"/>
          <p:nvPr/>
        </p:nvSpPr>
        <p:spPr>
          <a:xfrm>
            <a:off x="5676003" y="1419854"/>
            <a:ext cx="62841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Formed November 2022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Brings together rail groups across the East into one to create single Rail Plan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Terms of Reference completed Jan 2023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Hosted Parliamentary reception with Huw Merriman MP on 27</a:t>
            </a:r>
            <a:r>
              <a:rPr lang="en-GB" sz="2000" baseline="30000" dirty="0"/>
              <a:t>th</a:t>
            </a:r>
            <a:r>
              <a:rPr lang="en-GB" sz="2000" dirty="0"/>
              <a:t> February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E3CC6-DA52-FB9E-F15A-5D98366C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90"/>
          <a:stretch/>
        </p:blipFill>
        <p:spPr>
          <a:xfrm>
            <a:off x="6096000" y="3683578"/>
            <a:ext cx="3923489" cy="30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0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State of Rail Report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605602" y="128665"/>
            <a:ext cx="667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9365"/>
                </a:solidFill>
                <a:latin typeface="Calibri" panose="020F0502020204030204"/>
              </a:rPr>
              <a:t>Overview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9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7D5A90-2590-F42D-F973-C5F784045BF2}"/>
              </a:ext>
            </a:extLst>
          </p:cNvPr>
          <p:cNvSpPr/>
          <p:nvPr/>
        </p:nvSpPr>
        <p:spPr>
          <a:xfrm>
            <a:off x="124877" y="876687"/>
            <a:ext cx="4712937" cy="5739418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defTabSz="914400">
              <a:lnSpc>
                <a:spcPct val="107000"/>
              </a:lnSpc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stage: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Initial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‘State of Rail in the East’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published February 2023.</a:t>
            </a: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 by line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review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issues, challenges and current evidence against our </a:t>
            </a:r>
            <a:r>
              <a:rPr lang="en-GB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 core movement corridors </a:t>
            </a: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Strategy goals</a:t>
            </a: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0CE0F9-808F-318D-D8E8-A164119E05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63" t="13955" r="19919" b="4806"/>
          <a:stretch/>
        </p:blipFill>
        <p:spPr>
          <a:xfrm>
            <a:off x="465769" y="3710762"/>
            <a:ext cx="3790800" cy="2644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1293DE45-0F95-00B9-A187-38D7F6443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813248" y="866694"/>
            <a:ext cx="5778153" cy="5796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925355-76C9-AC7F-88C3-7827DE85BB7E}"/>
              </a:ext>
            </a:extLst>
          </p:cNvPr>
          <p:cNvSpPr txBox="1"/>
          <p:nvPr/>
        </p:nvSpPr>
        <p:spPr>
          <a:xfrm>
            <a:off x="9750056" y="1212112"/>
            <a:ext cx="2237132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Transport East Strategy:</a:t>
            </a:r>
          </a:p>
          <a:p>
            <a:endParaRPr lang="en-GB" dirty="0"/>
          </a:p>
          <a:p>
            <a:r>
              <a:rPr lang="en-GB" b="1" i="1" dirty="0"/>
              <a:t>6 strategic corridors:  </a:t>
            </a:r>
            <a:r>
              <a:rPr lang="en-GB" dirty="0"/>
              <a:t>People and freight</a:t>
            </a:r>
          </a:p>
        </p:txBody>
      </p:sp>
    </p:spTree>
    <p:extLst>
      <p:ext uri="{BB962C8B-B14F-4D97-AF65-F5344CB8AC3E}">
        <p14:creationId xmlns:p14="http://schemas.microsoft.com/office/powerpoint/2010/main" val="289120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8484C-9F08-0B5E-F54C-C357EF5D0722}"/>
              </a:ext>
            </a:extLst>
          </p:cNvPr>
          <p:cNvSpPr/>
          <p:nvPr/>
        </p:nvSpPr>
        <p:spPr>
          <a:xfrm>
            <a:off x="3423684" y="91859"/>
            <a:ext cx="12191999" cy="715792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7838E2-5A43-35B7-BB8A-24AFED2DD005}"/>
              </a:ext>
            </a:extLst>
          </p:cNvPr>
          <p:cNvGrpSpPr/>
          <p:nvPr/>
        </p:nvGrpSpPr>
        <p:grpSpPr>
          <a:xfrm>
            <a:off x="-5953847" y="84799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E57C13-C68D-21F2-49A6-65519D9071A9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82A599E2-AF6E-D786-E64D-25E5D35C171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F77C8151-2410-9D75-8501-8E1420AD5778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B5BAFD-38F1-3BAC-E4CB-8E49FA8575DF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C82869F4-A0EA-66F7-0F57-C4DDB1C1E271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D70BCD06-18DD-6E89-4BB8-31660BB65952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A85A9B2-56F0-5B7D-3162-729E295A5A8E}"/>
              </a:ext>
            </a:extLst>
          </p:cNvPr>
          <p:cNvSpPr txBox="1"/>
          <p:nvPr/>
        </p:nvSpPr>
        <p:spPr>
          <a:xfrm>
            <a:off x="139720" y="153839"/>
            <a:ext cx="1050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State of Rail Report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C479C-B72D-8AE1-E7DF-7AF141DE47AA}"/>
              </a:ext>
            </a:extLst>
          </p:cNvPr>
          <p:cNvSpPr txBox="1"/>
          <p:nvPr/>
        </p:nvSpPr>
        <p:spPr>
          <a:xfrm>
            <a:off x="4605602" y="128665"/>
            <a:ext cx="667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9365"/>
                </a:solidFill>
                <a:latin typeface="Calibri" panose="020F0502020204030204"/>
              </a:rPr>
              <a:t>Strategic outcomes for rail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93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Electric car outline">
            <a:extLst>
              <a:ext uri="{FF2B5EF4-FFF2-40B4-BE49-F238E27FC236}">
                <a16:creationId xmlns:a16="http://schemas.microsoft.com/office/drawing/2014/main" id="{32D65A75-B85F-D5F7-1B6A-B4105476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7231" y="6056079"/>
            <a:ext cx="623656" cy="6236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AE35E55-FA8D-E6E5-BF03-83E6D8029333}"/>
              </a:ext>
            </a:extLst>
          </p:cNvPr>
          <p:cNvGrpSpPr/>
          <p:nvPr/>
        </p:nvGrpSpPr>
        <p:grpSpPr>
          <a:xfrm flipH="1">
            <a:off x="11277011" y="6006481"/>
            <a:ext cx="10430894" cy="722854"/>
            <a:chOff x="-1939855" y="405828"/>
            <a:chExt cx="13620310" cy="943879"/>
          </a:xfrm>
          <a:solidFill>
            <a:srgbClr val="009365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BE7057-3A2D-0FF4-9AD2-143FA24E4B2D}"/>
                </a:ext>
              </a:extLst>
            </p:cNvPr>
            <p:cNvGrpSpPr/>
            <p:nvPr/>
          </p:nvGrpSpPr>
          <p:grpSpPr>
            <a:xfrm>
              <a:off x="2658376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31E32554-F65E-71E2-6AAC-6692DDB23C38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29501AE1-1E9A-FCE3-1144-4A817D775B94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F49A-1D35-5D97-E55B-E740ECAB895B}"/>
                </a:ext>
              </a:extLst>
            </p:cNvPr>
            <p:cNvGrpSpPr/>
            <p:nvPr/>
          </p:nvGrpSpPr>
          <p:grpSpPr>
            <a:xfrm>
              <a:off x="-1939855" y="405828"/>
              <a:ext cx="9022079" cy="943879"/>
              <a:chOff x="-2143759" y="388482"/>
              <a:chExt cx="9022079" cy="943879"/>
            </a:xfrm>
            <a:grpFill/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2BD73928-3D01-EC51-9D4B-38F96B681243}"/>
                  </a:ext>
                </a:extLst>
              </p:cNvPr>
              <p:cNvSpPr/>
              <p:nvPr/>
            </p:nvSpPr>
            <p:spPr>
              <a:xfrm>
                <a:off x="3609277" y="388484"/>
                <a:ext cx="3269043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3BC0F975-C5AE-8664-BBF6-7AAA46025DCF}"/>
                  </a:ext>
                </a:extLst>
              </p:cNvPr>
              <p:cNvSpPr/>
              <p:nvPr/>
            </p:nvSpPr>
            <p:spPr>
              <a:xfrm>
                <a:off x="-2143759" y="388482"/>
                <a:ext cx="8094754" cy="943877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" name="Graphic 12" descr="Train with solid fill">
            <a:extLst>
              <a:ext uri="{FF2B5EF4-FFF2-40B4-BE49-F238E27FC236}">
                <a16:creationId xmlns:a16="http://schemas.microsoft.com/office/drawing/2014/main" id="{0E6B4ABE-DA54-7661-AA1A-DCFDBDF4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015" y="6072853"/>
            <a:ext cx="590108" cy="5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D892D4-8430-7433-7C49-7E195F7BD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71" t="14264" r="12711" b="21860"/>
          <a:stretch/>
        </p:blipFill>
        <p:spPr>
          <a:xfrm>
            <a:off x="3485151" y="942720"/>
            <a:ext cx="7636776" cy="582342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FF68A1F-4311-96D1-7C22-6A6B7AAD8D99}"/>
              </a:ext>
            </a:extLst>
          </p:cNvPr>
          <p:cNvSpPr/>
          <p:nvPr/>
        </p:nvSpPr>
        <p:spPr>
          <a:xfrm>
            <a:off x="1" y="876686"/>
            <a:ext cx="3330066" cy="5981313"/>
          </a:xfrm>
          <a:prstGeom prst="rect">
            <a:avLst/>
          </a:prstGeom>
          <a:solidFill>
            <a:srgbClr val="D9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study identified for our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pathways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priority outcomes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rail needs to </a:t>
            </a:r>
            <a:r>
              <a:rPr lang="en-GB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East.</a:t>
            </a:r>
          </a:p>
          <a:p>
            <a:pPr defTabSz="914400">
              <a:lnSpc>
                <a:spcPct val="107000"/>
              </a:lnSpc>
              <a:defRPr/>
            </a:pP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Detailed analysis / evidence base provided on constraints / issues for each corridor </a:t>
            </a:r>
          </a:p>
          <a:p>
            <a:pPr defTabSz="914400">
              <a:lnSpc>
                <a:spcPct val="107000"/>
              </a:lnSpc>
              <a:defRPr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84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 NE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9059"/>
      </a:accent1>
      <a:accent2>
        <a:srgbClr val="81BB27"/>
      </a:accent2>
      <a:accent3>
        <a:srgbClr val="2CA3DD"/>
      </a:accent3>
      <a:accent4>
        <a:srgbClr val="253781"/>
      </a:accent4>
      <a:accent5>
        <a:srgbClr val="E50043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fa35a5-d76d-4e1e-a157-b7e263afa671">
      <Terms xmlns="http://schemas.microsoft.com/office/infopath/2007/PartnerControls"/>
    </lcf76f155ced4ddcb4097134ff3c332f>
    <TaxCatchAll xmlns="75304046-ffad-4f70-9f4b-bbc776f1b690"/>
    <SharedWithUsers xmlns="3e3c509f-5366-4a7c-aa35-40bafc657f28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9370790157C4BAC4D768400F6AE94" ma:contentTypeVersion="16" ma:contentTypeDescription="Create a new document." ma:contentTypeScope="" ma:versionID="4d7fd062669d9ad061bd44031223e3d0">
  <xsd:schema xmlns:xsd="http://www.w3.org/2001/XMLSchema" xmlns:xs="http://www.w3.org/2001/XMLSchema" xmlns:p="http://schemas.microsoft.com/office/2006/metadata/properties" xmlns:ns2="87fa35a5-d76d-4e1e-a157-b7e263afa671" xmlns:ns3="3e3c509f-5366-4a7c-aa35-40bafc657f28" xmlns:ns4="75304046-ffad-4f70-9f4b-bbc776f1b690" targetNamespace="http://schemas.microsoft.com/office/2006/metadata/properties" ma:root="true" ma:fieldsID="6665f07777f1fdced080c8b134572411" ns2:_="" ns3:_="" ns4:_="">
    <xsd:import namespace="87fa35a5-d76d-4e1e-a157-b7e263afa671"/>
    <xsd:import namespace="3e3c509f-5366-4a7c-aa35-40bafc657f28"/>
    <xsd:import namespace="75304046-ffad-4f70-9f4b-bbc776f1b6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a35a5-d76d-4e1e-a157-b7e263afa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6bf4c4-4eb2-40f1-bc0e-6b8189d6fc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c509f-5366-4a7c-aa35-40bafc657f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304046-ffad-4f70-9f4b-bbc776f1b69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6dbe7f4-1c63-4b14-8246-3dbca9f842ea}" ma:internalName="TaxCatchAll" ma:showField="CatchAllData" ma:web="3e3c509f-5366-4a7c-aa35-40bafc657f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0DA80E-297A-4684-9ACE-D09010165BA7}">
  <ds:schemaRefs>
    <ds:schemaRef ds:uri="75304046-ffad-4f70-9f4b-bbc776f1b690"/>
    <ds:schemaRef ds:uri="http://purl.org/dc/elements/1.1/"/>
    <ds:schemaRef ds:uri="http://schemas.microsoft.com/office/infopath/2007/PartnerControls"/>
    <ds:schemaRef ds:uri="http://www.w3.org/XML/1998/namespace"/>
    <ds:schemaRef ds:uri="87fa35a5-d76d-4e1e-a157-b7e263afa671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3e3c509f-5366-4a7c-aa35-40bafc657f2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C7D645-439E-4047-892B-E83BD7FC5321}">
  <ds:schemaRefs>
    <ds:schemaRef ds:uri="3e3c509f-5366-4a7c-aa35-40bafc657f28"/>
    <ds:schemaRef ds:uri="75304046-ffad-4f70-9f4b-bbc776f1b690"/>
    <ds:schemaRef ds:uri="87fa35a5-d76d-4e1e-a157-b7e263afa6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BB734A-A80E-4C59-9FCB-B8B1150318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816</Words>
  <Application>Microsoft Office PowerPoint</Application>
  <PresentationFormat>Widescreen</PresentationFormat>
  <Paragraphs>168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Core feedback</vt:lpstr>
      <vt:lpstr>Vision and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Hazell-Edwards</dc:creator>
  <cp:lastModifiedBy>Andrew Summers</cp:lastModifiedBy>
  <cp:revision>2</cp:revision>
  <dcterms:created xsi:type="dcterms:W3CDTF">2022-09-22T11:58:07Z</dcterms:created>
  <dcterms:modified xsi:type="dcterms:W3CDTF">2023-03-22T17:41:08Z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0x0101003E49370790157C4BAC4D768400F6AE94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  <property fmtid="{D5CDD505-2E9C-101B-9397-08002B2CF9AE}" pid="10" name="MSIP_Label_39d8be9e-c8d9-4b9c-bd40-2c27cc7ea2e6_Enabled">
    <vt:lpwstr>true</vt:lpwstr>
  </property>
  <property fmtid="{D5CDD505-2E9C-101B-9397-08002B2CF9AE}" pid="11" name="MSIP_Label_39d8be9e-c8d9-4b9c-bd40-2c27cc7ea2e6_SetDate">
    <vt:lpwstr>2022-11-08T08:38:32Z</vt:lpwstr>
  </property>
  <property fmtid="{D5CDD505-2E9C-101B-9397-08002B2CF9AE}" pid="12" name="MSIP_Label_39d8be9e-c8d9-4b9c-bd40-2c27cc7ea2e6_Method">
    <vt:lpwstr>Privileged</vt:lpwstr>
  </property>
  <property fmtid="{D5CDD505-2E9C-101B-9397-08002B2CF9AE}" pid="13" name="MSIP_Label_39d8be9e-c8d9-4b9c-bd40-2c27cc7ea2e6_Name">
    <vt:lpwstr>39d8be9e-c8d9-4b9c-bd40-2c27cc7ea2e6</vt:lpwstr>
  </property>
  <property fmtid="{D5CDD505-2E9C-101B-9397-08002B2CF9AE}" pid="14" name="MSIP_Label_39d8be9e-c8d9-4b9c-bd40-2c27cc7ea2e6_SiteId">
    <vt:lpwstr>a8b4324f-155c-4215-a0f1-7ed8cc9a992f</vt:lpwstr>
  </property>
  <property fmtid="{D5CDD505-2E9C-101B-9397-08002B2CF9AE}" pid="15" name="MSIP_Label_39d8be9e-c8d9-4b9c-bd40-2c27cc7ea2e6_ActionId">
    <vt:lpwstr>48fa8993-ce16-471c-be33-c91876c55829</vt:lpwstr>
  </property>
  <property fmtid="{D5CDD505-2E9C-101B-9397-08002B2CF9AE}" pid="16" name="MSIP_Label_39d8be9e-c8d9-4b9c-bd40-2c27cc7ea2e6_ContentBits">
    <vt:lpwstr>0</vt:lpwstr>
  </property>
</Properties>
</file>